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1" r:id="rId3"/>
    <p:sldId id="291" r:id="rId4"/>
    <p:sldId id="269" r:id="rId5"/>
    <p:sldId id="288" r:id="rId6"/>
    <p:sldId id="270" r:id="rId7"/>
    <p:sldId id="267" r:id="rId8"/>
    <p:sldId id="268" r:id="rId9"/>
    <p:sldId id="257" r:id="rId10"/>
    <p:sldId id="266" r:id="rId11"/>
    <p:sldId id="292" r:id="rId12"/>
    <p:sldId id="273" r:id="rId13"/>
    <p:sldId id="259" r:id="rId14"/>
    <p:sldId id="290" r:id="rId15"/>
    <p:sldId id="274" r:id="rId16"/>
    <p:sldId id="272" r:id="rId17"/>
    <p:sldId id="287" r:id="rId18"/>
    <p:sldId id="260" r:id="rId19"/>
    <p:sldId id="294" r:id="rId20"/>
    <p:sldId id="305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8B1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28" autoAdjust="0"/>
    <p:restoredTop sz="95742" autoAdjust="0"/>
  </p:normalViewPr>
  <p:slideViewPr>
    <p:cSldViewPr snapToGrid="0">
      <p:cViewPr varScale="1">
        <p:scale>
          <a:sx n="90" d="100"/>
          <a:sy n="90" d="100"/>
        </p:scale>
        <p:origin x="78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0CD95C-0092-464F-B9E5-8AC8DBA3B1CC}" type="doc">
      <dgm:prSet loTypeId="urn:microsoft.com/office/officeart/2005/8/layout/venn1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8B90943-35FE-4049-BC97-82345694DF82}">
      <dgm:prSet phldrT="[Text]"/>
      <dgm:spPr/>
      <dgm:t>
        <a:bodyPr/>
        <a:lstStyle/>
        <a:p>
          <a:endParaRPr lang="en-US" b="1" dirty="0"/>
        </a:p>
      </dgm:t>
    </dgm:pt>
    <dgm:pt modelId="{1970C9B1-8F49-4E6B-AC4F-F6C7D0DF2AB5}" type="parTrans" cxnId="{24923ED5-2351-4B88-86CC-D33E90386437}">
      <dgm:prSet/>
      <dgm:spPr/>
      <dgm:t>
        <a:bodyPr/>
        <a:lstStyle/>
        <a:p>
          <a:endParaRPr lang="en-US"/>
        </a:p>
      </dgm:t>
    </dgm:pt>
    <dgm:pt modelId="{9CC70545-3CC1-4D67-A73C-7641141A9BE3}" type="sibTrans" cxnId="{24923ED5-2351-4B88-86CC-D33E90386437}">
      <dgm:prSet/>
      <dgm:spPr/>
      <dgm:t>
        <a:bodyPr/>
        <a:lstStyle/>
        <a:p>
          <a:endParaRPr lang="en-US"/>
        </a:p>
      </dgm:t>
    </dgm:pt>
    <dgm:pt modelId="{1AD01627-3FE1-4C41-AB1F-7FC46D567BB8}">
      <dgm:prSet phldrT="[Text]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endParaRPr lang="en-US" b="1" dirty="0"/>
        </a:p>
        <a:p>
          <a:endParaRPr lang="en-US" b="1" dirty="0"/>
        </a:p>
        <a:p>
          <a:endParaRPr lang="en-US" b="1" dirty="0"/>
        </a:p>
      </dgm:t>
    </dgm:pt>
    <dgm:pt modelId="{371607CB-62E1-48AD-A86F-2085E7994781}" type="parTrans" cxnId="{B896B775-A900-4659-9A50-4199315C0842}">
      <dgm:prSet/>
      <dgm:spPr/>
      <dgm:t>
        <a:bodyPr/>
        <a:lstStyle/>
        <a:p>
          <a:endParaRPr lang="en-US"/>
        </a:p>
      </dgm:t>
    </dgm:pt>
    <dgm:pt modelId="{80B9ED49-49E0-4425-B531-D70E69474B86}" type="sibTrans" cxnId="{B896B775-A900-4659-9A50-4199315C0842}">
      <dgm:prSet/>
      <dgm:spPr/>
      <dgm:t>
        <a:bodyPr/>
        <a:lstStyle/>
        <a:p>
          <a:endParaRPr lang="en-US"/>
        </a:p>
      </dgm:t>
    </dgm:pt>
    <dgm:pt modelId="{25726D5A-C32F-4BCE-A5EF-36D411A6A546}">
      <dgm:prSet phldrT="[Text]"/>
      <dgm:spPr>
        <a:solidFill>
          <a:schemeClr val="accent2">
            <a:alpha val="50000"/>
          </a:schemeClr>
        </a:solidFill>
      </dgm:spPr>
      <dgm:t>
        <a:bodyPr/>
        <a:lstStyle/>
        <a:p>
          <a:endParaRPr lang="en-US" b="1" dirty="0"/>
        </a:p>
      </dgm:t>
    </dgm:pt>
    <dgm:pt modelId="{8DF03951-A03C-4209-96D6-F82C5B31B46B}" type="sibTrans" cxnId="{3D3271E3-CFA6-401E-913A-737E25AA7E46}">
      <dgm:prSet/>
      <dgm:spPr/>
      <dgm:t>
        <a:bodyPr/>
        <a:lstStyle/>
        <a:p>
          <a:endParaRPr lang="en-US"/>
        </a:p>
      </dgm:t>
    </dgm:pt>
    <dgm:pt modelId="{F07084F3-EAFD-44C5-8AF6-230FC435FD4B}" type="parTrans" cxnId="{3D3271E3-CFA6-401E-913A-737E25AA7E46}">
      <dgm:prSet/>
      <dgm:spPr/>
      <dgm:t>
        <a:bodyPr/>
        <a:lstStyle/>
        <a:p>
          <a:endParaRPr lang="en-US"/>
        </a:p>
      </dgm:t>
    </dgm:pt>
    <dgm:pt modelId="{AB374DF8-1149-48DD-BBB7-77C63CDAE181}">
      <dgm:prSet phldrT="[Text]"/>
      <dgm:spPr/>
      <dgm:t>
        <a:bodyPr/>
        <a:lstStyle/>
        <a:p>
          <a:endParaRPr lang="en-US" b="1" dirty="0"/>
        </a:p>
      </dgm:t>
    </dgm:pt>
    <dgm:pt modelId="{C8EFACF6-BD06-4BAB-8BF5-8E449979E9F0}" type="parTrans" cxnId="{57A08BCA-C11E-4958-B515-019895787C59}">
      <dgm:prSet/>
      <dgm:spPr/>
      <dgm:t>
        <a:bodyPr/>
        <a:lstStyle/>
        <a:p>
          <a:endParaRPr lang="en-US"/>
        </a:p>
      </dgm:t>
    </dgm:pt>
    <dgm:pt modelId="{E2F5BD08-7374-4A70-A890-9E97841D0E05}" type="sibTrans" cxnId="{57A08BCA-C11E-4958-B515-019895787C59}">
      <dgm:prSet/>
      <dgm:spPr/>
      <dgm:t>
        <a:bodyPr/>
        <a:lstStyle/>
        <a:p>
          <a:endParaRPr lang="en-US"/>
        </a:p>
      </dgm:t>
    </dgm:pt>
    <dgm:pt modelId="{9F8A4156-BFFC-4D3D-9188-1BFF5799F4ED}" type="pres">
      <dgm:prSet presAssocID="{8C0CD95C-0092-464F-B9E5-8AC8DBA3B1CC}" presName="compositeShape" presStyleCnt="0">
        <dgm:presLayoutVars>
          <dgm:chMax val="7"/>
          <dgm:dir/>
          <dgm:resizeHandles val="exact"/>
        </dgm:presLayoutVars>
      </dgm:prSet>
      <dgm:spPr/>
    </dgm:pt>
    <dgm:pt modelId="{46FCEA79-62EB-4A83-8275-895F4381BC27}" type="pres">
      <dgm:prSet presAssocID="{08B90943-35FE-4049-BC97-82345694DF82}" presName="circ1" presStyleLbl="vennNode1" presStyleIdx="0" presStyleCnt="4" custScaleX="119131" custScaleY="115146" custLinFactNeighborX="46398" custLinFactNeighborY="12388"/>
      <dgm:spPr/>
    </dgm:pt>
    <dgm:pt modelId="{DB358569-0C57-45E5-BE8A-3615D447283A}" type="pres">
      <dgm:prSet presAssocID="{08B90943-35FE-4049-BC97-82345694DF8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074AF57-F8B6-40D8-93B6-D3E90F932007}" type="pres">
      <dgm:prSet presAssocID="{25726D5A-C32F-4BCE-A5EF-36D411A6A546}" presName="circ2" presStyleLbl="vennNode1" presStyleIdx="1" presStyleCnt="4" custScaleX="88373" custScaleY="90324" custLinFactX="-58211" custLinFactNeighborX="-100000" custLinFactNeighborY="30957"/>
      <dgm:spPr/>
    </dgm:pt>
    <dgm:pt modelId="{6262F479-BF32-41AD-8B97-E2B7AF547979}" type="pres">
      <dgm:prSet presAssocID="{25726D5A-C32F-4BCE-A5EF-36D411A6A54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471DE1F-938E-4DDE-963E-EF414EED8F5C}" type="pres">
      <dgm:prSet presAssocID="{AB374DF8-1149-48DD-BBB7-77C63CDAE181}" presName="circ3" presStyleLbl="vennNode1" presStyleIdx="2" presStyleCnt="4" custScaleX="120726" custScaleY="122405" custLinFactNeighborX="4335" custLinFactNeighborY="-11749"/>
      <dgm:spPr/>
    </dgm:pt>
    <dgm:pt modelId="{E45F6BA5-DD41-481F-AA91-BFDB3CB1C0D7}" type="pres">
      <dgm:prSet presAssocID="{AB374DF8-1149-48DD-BBB7-77C63CDAE18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364D65E-D2D8-495D-B033-0B4E26E73036}" type="pres">
      <dgm:prSet presAssocID="{1AD01627-3FE1-4C41-AB1F-7FC46D567BB8}" presName="circ4" presStyleLbl="vennNode1" presStyleIdx="3" presStyleCnt="4" custScaleX="124622" custScaleY="119143" custLinFactX="33400" custLinFactNeighborX="100000" custLinFactNeighborY="31349"/>
      <dgm:spPr/>
    </dgm:pt>
    <dgm:pt modelId="{47977A9C-7C4A-4270-9D4A-90702FCA7D4F}" type="pres">
      <dgm:prSet presAssocID="{1AD01627-3FE1-4C41-AB1F-7FC46D567BB8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9864A40-E5A4-714A-9556-3C6590156C66}" type="presOf" srcId="{08B90943-35FE-4049-BC97-82345694DF82}" destId="{46FCEA79-62EB-4A83-8275-895F4381BC27}" srcOrd="0" destOrd="0" presId="urn:microsoft.com/office/officeart/2005/8/layout/venn1"/>
    <dgm:cxn modelId="{B1A4556C-6BFC-E44F-B6E2-6BC682282267}" type="presOf" srcId="{08B90943-35FE-4049-BC97-82345694DF82}" destId="{DB358569-0C57-45E5-BE8A-3615D447283A}" srcOrd="1" destOrd="0" presId="urn:microsoft.com/office/officeart/2005/8/layout/venn1"/>
    <dgm:cxn modelId="{62B5D551-D7EE-9248-8870-14738B3CB686}" type="presOf" srcId="{25726D5A-C32F-4BCE-A5EF-36D411A6A546}" destId="{6262F479-BF32-41AD-8B97-E2B7AF547979}" srcOrd="1" destOrd="0" presId="urn:microsoft.com/office/officeart/2005/8/layout/venn1"/>
    <dgm:cxn modelId="{B896B775-A900-4659-9A50-4199315C0842}" srcId="{8C0CD95C-0092-464F-B9E5-8AC8DBA3B1CC}" destId="{1AD01627-3FE1-4C41-AB1F-7FC46D567BB8}" srcOrd="3" destOrd="0" parTransId="{371607CB-62E1-48AD-A86F-2085E7994781}" sibTransId="{80B9ED49-49E0-4425-B531-D70E69474B86}"/>
    <dgm:cxn modelId="{86366987-F502-E546-B8FA-C503B523EA7B}" type="presOf" srcId="{25726D5A-C32F-4BCE-A5EF-36D411A6A546}" destId="{1074AF57-F8B6-40D8-93B6-D3E90F932007}" srcOrd="0" destOrd="0" presId="urn:microsoft.com/office/officeart/2005/8/layout/venn1"/>
    <dgm:cxn modelId="{2EE38F8D-B668-6B44-9367-77EC89E9498E}" type="presOf" srcId="{1AD01627-3FE1-4C41-AB1F-7FC46D567BB8}" destId="{2364D65E-D2D8-495D-B033-0B4E26E73036}" srcOrd="0" destOrd="0" presId="urn:microsoft.com/office/officeart/2005/8/layout/venn1"/>
    <dgm:cxn modelId="{4ED6D2BC-75D4-DD4F-AC75-E587F8291A1B}" type="presOf" srcId="{AB374DF8-1149-48DD-BBB7-77C63CDAE181}" destId="{9471DE1F-938E-4DDE-963E-EF414EED8F5C}" srcOrd="0" destOrd="0" presId="urn:microsoft.com/office/officeart/2005/8/layout/venn1"/>
    <dgm:cxn modelId="{26A9B7BE-209C-364D-B51B-1C61F5FC6B80}" type="presOf" srcId="{1AD01627-3FE1-4C41-AB1F-7FC46D567BB8}" destId="{47977A9C-7C4A-4270-9D4A-90702FCA7D4F}" srcOrd="1" destOrd="0" presId="urn:microsoft.com/office/officeart/2005/8/layout/venn1"/>
    <dgm:cxn modelId="{EE816FC9-93CE-B742-B3B0-739664E7EC14}" type="presOf" srcId="{AB374DF8-1149-48DD-BBB7-77C63CDAE181}" destId="{E45F6BA5-DD41-481F-AA91-BFDB3CB1C0D7}" srcOrd="1" destOrd="0" presId="urn:microsoft.com/office/officeart/2005/8/layout/venn1"/>
    <dgm:cxn modelId="{57A08BCA-C11E-4958-B515-019895787C59}" srcId="{8C0CD95C-0092-464F-B9E5-8AC8DBA3B1CC}" destId="{AB374DF8-1149-48DD-BBB7-77C63CDAE181}" srcOrd="2" destOrd="0" parTransId="{C8EFACF6-BD06-4BAB-8BF5-8E449979E9F0}" sibTransId="{E2F5BD08-7374-4A70-A890-9E97841D0E05}"/>
    <dgm:cxn modelId="{0AA9EDD0-B025-9C47-95A6-5B136B2A18E5}" type="presOf" srcId="{8C0CD95C-0092-464F-B9E5-8AC8DBA3B1CC}" destId="{9F8A4156-BFFC-4D3D-9188-1BFF5799F4ED}" srcOrd="0" destOrd="0" presId="urn:microsoft.com/office/officeart/2005/8/layout/venn1"/>
    <dgm:cxn modelId="{24923ED5-2351-4B88-86CC-D33E90386437}" srcId="{8C0CD95C-0092-464F-B9E5-8AC8DBA3B1CC}" destId="{08B90943-35FE-4049-BC97-82345694DF82}" srcOrd="0" destOrd="0" parTransId="{1970C9B1-8F49-4E6B-AC4F-F6C7D0DF2AB5}" sibTransId="{9CC70545-3CC1-4D67-A73C-7641141A9BE3}"/>
    <dgm:cxn modelId="{3D3271E3-CFA6-401E-913A-737E25AA7E46}" srcId="{8C0CD95C-0092-464F-B9E5-8AC8DBA3B1CC}" destId="{25726D5A-C32F-4BCE-A5EF-36D411A6A546}" srcOrd="1" destOrd="0" parTransId="{F07084F3-EAFD-44C5-8AF6-230FC435FD4B}" sibTransId="{8DF03951-A03C-4209-96D6-F82C5B31B46B}"/>
    <dgm:cxn modelId="{12181C38-CE3A-0B4E-B10C-ED8E96DBB4F0}" type="presParOf" srcId="{9F8A4156-BFFC-4D3D-9188-1BFF5799F4ED}" destId="{46FCEA79-62EB-4A83-8275-895F4381BC27}" srcOrd="0" destOrd="0" presId="urn:microsoft.com/office/officeart/2005/8/layout/venn1"/>
    <dgm:cxn modelId="{6114A4A7-DA6C-314C-A9B7-58AB04B3AB51}" type="presParOf" srcId="{9F8A4156-BFFC-4D3D-9188-1BFF5799F4ED}" destId="{DB358569-0C57-45E5-BE8A-3615D447283A}" srcOrd="1" destOrd="0" presId="urn:microsoft.com/office/officeart/2005/8/layout/venn1"/>
    <dgm:cxn modelId="{E731FD26-D471-074F-AD2A-D0DAEBA8B51B}" type="presParOf" srcId="{9F8A4156-BFFC-4D3D-9188-1BFF5799F4ED}" destId="{1074AF57-F8B6-40D8-93B6-D3E90F932007}" srcOrd="2" destOrd="0" presId="urn:microsoft.com/office/officeart/2005/8/layout/venn1"/>
    <dgm:cxn modelId="{98FB78A8-91B8-3B4A-8C28-C23EB37F6A42}" type="presParOf" srcId="{9F8A4156-BFFC-4D3D-9188-1BFF5799F4ED}" destId="{6262F479-BF32-41AD-8B97-E2B7AF547979}" srcOrd="3" destOrd="0" presId="urn:microsoft.com/office/officeart/2005/8/layout/venn1"/>
    <dgm:cxn modelId="{A3B73E57-6AD2-6A42-804E-8AB7A182B6F5}" type="presParOf" srcId="{9F8A4156-BFFC-4D3D-9188-1BFF5799F4ED}" destId="{9471DE1F-938E-4DDE-963E-EF414EED8F5C}" srcOrd="4" destOrd="0" presId="urn:microsoft.com/office/officeart/2005/8/layout/venn1"/>
    <dgm:cxn modelId="{6A875225-D253-CD40-885E-45BCDC34E790}" type="presParOf" srcId="{9F8A4156-BFFC-4D3D-9188-1BFF5799F4ED}" destId="{E45F6BA5-DD41-481F-AA91-BFDB3CB1C0D7}" srcOrd="5" destOrd="0" presId="urn:microsoft.com/office/officeart/2005/8/layout/venn1"/>
    <dgm:cxn modelId="{D1E0A9F0-810A-1A49-B210-E1514E89F614}" type="presParOf" srcId="{9F8A4156-BFFC-4D3D-9188-1BFF5799F4ED}" destId="{2364D65E-D2D8-495D-B033-0B4E26E73036}" srcOrd="6" destOrd="0" presId="urn:microsoft.com/office/officeart/2005/8/layout/venn1"/>
    <dgm:cxn modelId="{09B32A09-4D26-BB42-9356-C39ED8534081}" type="presParOf" srcId="{9F8A4156-BFFC-4D3D-9188-1BFF5799F4ED}" destId="{47977A9C-7C4A-4270-9D4A-90702FCA7D4F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CEA79-62EB-4A83-8275-895F4381BC27}">
      <dsp:nvSpPr>
        <dsp:cNvPr id="0" name=""/>
        <dsp:cNvSpPr/>
      </dsp:nvSpPr>
      <dsp:spPr>
        <a:xfrm>
          <a:off x="5949600" y="175573"/>
          <a:ext cx="4248402" cy="410629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b="1" kern="1200" dirty="0"/>
        </a:p>
      </dsp:txBody>
      <dsp:txXfrm>
        <a:off x="6439800" y="728343"/>
        <a:ext cx="3268001" cy="1302957"/>
      </dsp:txXfrm>
    </dsp:sp>
    <dsp:sp modelId="{1074AF57-F8B6-40D8-93B6-D3E90F932007}">
      <dsp:nvSpPr>
        <dsp:cNvPr id="0" name=""/>
        <dsp:cNvSpPr/>
      </dsp:nvSpPr>
      <dsp:spPr>
        <a:xfrm>
          <a:off x="778695" y="2857710"/>
          <a:ext cx="3151522" cy="3221098"/>
        </a:xfrm>
        <a:prstGeom prst="ellipse">
          <a:avLst/>
        </a:prstGeom>
        <a:solidFill>
          <a:schemeClr val="accent2"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b="1" kern="1200" dirty="0"/>
        </a:p>
      </dsp:txBody>
      <dsp:txXfrm>
        <a:off x="2475669" y="3229375"/>
        <a:ext cx="1212124" cy="2477767"/>
      </dsp:txXfrm>
    </dsp:sp>
    <dsp:sp modelId="{9471DE1F-938E-4DDE-963E-EF414EED8F5C}">
      <dsp:nvSpPr>
        <dsp:cNvPr id="0" name=""/>
        <dsp:cNvSpPr/>
      </dsp:nvSpPr>
      <dsp:spPr>
        <a:xfrm>
          <a:off x="4421126" y="2340055"/>
          <a:ext cx="4305282" cy="4365158"/>
        </a:xfrm>
        <a:prstGeom prst="ellipse">
          <a:avLst/>
        </a:prstGeom>
        <a:solidFill>
          <a:schemeClr val="accent5">
            <a:alpha val="50000"/>
            <a:hueOff val="-4505695"/>
            <a:satOff val="-11613"/>
            <a:lumOff val="-78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b="1" kern="1200" dirty="0"/>
        </a:p>
      </dsp:txBody>
      <dsp:txXfrm>
        <a:off x="4917889" y="4732498"/>
        <a:ext cx="3311755" cy="1385098"/>
      </dsp:txXfrm>
    </dsp:sp>
    <dsp:sp modelId="{2364D65E-D2D8-495D-B033-0B4E26E73036}">
      <dsp:nvSpPr>
        <dsp:cNvPr id="0" name=""/>
        <dsp:cNvSpPr/>
      </dsp:nvSpPr>
      <dsp:spPr>
        <a:xfrm>
          <a:off x="7376981" y="2357823"/>
          <a:ext cx="4444219" cy="4248830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b="1" kern="1200" dirty="0"/>
        </a:p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b="1" kern="1200" dirty="0"/>
        </a:p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b="1" kern="1200" dirty="0"/>
        </a:p>
      </dsp:txBody>
      <dsp:txXfrm>
        <a:off x="7718844" y="2848073"/>
        <a:ext cx="1709315" cy="3268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5108C-10C7-4031-808A-797578640D3E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73B9-C7F4-45CA-BDCD-9D292C692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0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300" dirty="0"/>
              <a:t>	Note: Future functions include attendance, enrollment and ASQs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0DBF5-856E-48C5-B4ED-F3570DCDE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18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A73B9-C7F4-45CA-BDCD-9D292C692E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8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COE 5 years, monitoring team will ask to see them.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A73B9-C7F4-45CA-BDCD-9D292C692E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97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never attended, Change Start Date, Terminate, Class Change.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A73B9-C7F4-45CA-BDCD-9D292C692E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33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SR Enrollment Request come in here along with contract changes, terminations, and other important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A73B9-C7F4-45CA-BDCD-9D292C692E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71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A73B9-C7F4-45CA-BDCD-9D292C692E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9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A73B9-C7F4-45CA-BDCD-9D292C692E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55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providers log in children will be selected</a:t>
            </a:r>
            <a:r>
              <a:rPr lang="en-US" baseline="0" dirty="0"/>
              <a:t> present automatically, just change it on Blue Jean page. Non instructional days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A73B9-C7F4-45CA-BDCD-9D292C692E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calendar</a:t>
            </a:r>
            <a:r>
              <a:rPr lang="en-US" baseline="0" dirty="0"/>
              <a:t> </a:t>
            </a:r>
            <a:r>
              <a:rPr lang="en-US" baseline="0" dirty="0" err="1"/>
              <a:t>viw</a:t>
            </a:r>
            <a:r>
              <a:rPr lang="en-US" baseline="0" dirty="0"/>
              <a:t> . Can tell the weekend , easier to fill out, </a:t>
            </a:r>
            <a:r>
              <a:rPr lang="en-US" baseline="0" dirty="0" err="1"/>
              <a:t>buttom</a:t>
            </a:r>
            <a:r>
              <a:rPr lang="en-US" baseline="0" dirty="0"/>
              <a:t> on </a:t>
            </a:r>
            <a:r>
              <a:rPr lang="en-US" baseline="0" dirty="0" err="1"/>
              <a:t>butoom</a:t>
            </a:r>
            <a:r>
              <a:rPr lang="en-US" baseline="0" dirty="0"/>
              <a:t> save </a:t>
            </a:r>
            <a:r>
              <a:rPr lang="en-US" baseline="0" dirty="0" err="1"/>
              <a:t>save</a:t>
            </a:r>
            <a:r>
              <a:rPr lang="en-US" baseline="0" dirty="0"/>
              <a:t> exit </a:t>
            </a:r>
            <a:r>
              <a:rPr lang="en-US" baseline="0" dirty="0" err="1"/>
              <a:t>exit</a:t>
            </a:r>
            <a:r>
              <a:rPr lang="en-US" baseline="0" dirty="0"/>
              <a:t> </a:t>
            </a:r>
            <a:r>
              <a:rPr lang="en-US" baseline="0" dirty="0" err="1"/>
              <a:t>sumit</a:t>
            </a:r>
            <a:r>
              <a:rPr lang="en-US" baseline="0" dirty="0"/>
              <a:t> to coalition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A73B9-C7F4-45CA-BDCD-9D292C692E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33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A73B9-C7F4-45CA-BDCD-9D292C692E0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2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5819F-5413-4274-9C1D-ADEED43A9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2B380-E89D-43CB-A336-F764F3E47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83C8D-18AC-406A-92A7-E40FF0C63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A752-6264-4D86-9BE9-3F13B11EF91E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CE6E8-024C-48A0-875B-21751A8D6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3E8B0-8152-4E76-9607-8DB797772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5455-33F3-4DEE-934D-C146DACAF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5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3014-721E-4C15-8584-27B98099A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6491CE-9C6D-405E-9F55-739B2680E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C2462-00AA-469D-9FD0-5A891C2F6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A752-6264-4D86-9BE9-3F13B11EF91E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FA10C-FFA2-4733-9476-E58425B0B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6779E-C6FF-41F9-BFC0-E028D5FC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5455-33F3-4DEE-934D-C146DACAF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41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142083-F791-4457-A01E-9AB5405B48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924CBA-A361-42E6-BCB4-78AB4EFC2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7C998-489A-4354-8F03-5751248C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A752-6264-4D86-9BE9-3F13B11EF91E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E8E39-3A1E-4CE5-8285-4414571B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582A9-4388-4DF5-A868-77E59DA9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5455-33F3-4DEE-934D-C146DACAF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91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8A096-C461-4903-A1C4-FB1AA99B0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8CFA3-D469-46C5-9655-0AFE579B0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90919-D122-49AD-90CD-0827F8D7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A752-6264-4D86-9BE9-3F13B11EF91E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EF68-1091-462F-A89F-85EA92A64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F675E-9C44-4EF1-9FAA-172CEE37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5455-33F3-4DEE-934D-C146DACAF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18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FB356-6EE2-4D30-91B2-E4B1B106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39482-076C-4D98-BEB4-CBACA7A32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08BDF-B495-4543-948A-73B28F74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A752-6264-4D86-9BE9-3F13B11EF91E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3C816-918D-4743-B255-B460F735A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B1824-164C-42B4-9071-F9F3337C0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5455-33F3-4DEE-934D-C146DACAF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3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583AC-5FC7-4A4A-B23F-E0530F4E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9D085-015E-4C88-AE0B-AD39FD41B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98677-D854-4897-B33A-9DCD0F7E4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6638D-DC97-45E8-8127-5E3EF731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A752-6264-4D86-9BE9-3F13B11EF91E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C122D-77E4-4B10-8496-E38F1DCD3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CA5E5-ACFC-46E3-AA95-B30CC39C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5455-33F3-4DEE-934D-C146DACAF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4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E29A8-873B-4EE0-91B5-C37D2A7D4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1DCC8-6591-4751-BF07-74915D246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5C2D8-17F7-4623-8A31-B9AE3714D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E63D14-CB90-442A-8E66-17E6D20EB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F4E703-B5FC-4EAB-8C5B-E0E26BA91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8B38A6-84C8-4374-BC96-0CB53ED1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A752-6264-4D86-9BE9-3F13B11EF91E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7C62AF-8BDD-4819-B8B8-276AC0CA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80D82F-3B23-44B1-A8C2-C8DC70468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5455-33F3-4DEE-934D-C146DACAF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07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1DFFF-EF22-433C-99DC-5B14533F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53545A-EB24-49E9-9D1F-47B2714EB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A752-6264-4D86-9BE9-3F13B11EF91E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EDDA98-157C-42F5-B762-38C61714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D450C-0175-4C5B-87B4-52085C320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5455-33F3-4DEE-934D-C146DACAF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34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88AC4F-0E45-4E83-B767-FD2D838C7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A752-6264-4D86-9BE9-3F13B11EF91E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B2279-E641-4EFE-8578-8E1F9064A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79FD2-DD66-4D35-BD79-476D9E7F4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5455-33F3-4DEE-934D-C146DACAF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78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2D62B-61D6-4691-9A4C-DF2505AB4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89FC-300D-436B-BEC4-B52282F62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B979D-6E0E-4949-A02C-01ABF01B3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E968A-C9A7-4313-86B9-B6589B51C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A752-6264-4D86-9BE9-3F13B11EF91E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B0494-0F53-4A4C-B42F-6BC95307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E439C-FDAA-44A9-ADA5-32CF231DA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5455-33F3-4DEE-934D-C146DACAF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40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C2131-644E-479E-9C20-832063FE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9D257-6FAD-495A-B12A-0A2118CD8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F8DFA-1732-486A-9375-876657197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4E1CD-8197-4FFE-9C0D-E3290AF8C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A752-6264-4D86-9BE9-3F13B11EF91E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1CB2B-F4D3-438C-8E6F-1BFB7501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C6561-36B7-4524-8E7A-8B83AACF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5455-33F3-4DEE-934D-C146DACAF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90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D3E83-F447-4A97-B89B-DE38C2918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92044-B414-4B4C-B957-379512D6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A9915-3604-4D51-8D92-4D9C52749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CA752-6264-4D86-9BE9-3F13B11EF91E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DF625-49E4-48B6-BCDC-3217E2355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2EFA8-0525-4103-946F-52315B426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25455-33F3-4DEE-934D-C146DACAF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9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user/ELCHillsborough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viderservices.floridaearlylearning.com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D066C5-8E06-4972-B841-B5EAE1C22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85" y="2524989"/>
            <a:ext cx="3490037" cy="2853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9DB8AE-48DB-462E-A7F5-3E451E37D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2362" y="404569"/>
            <a:ext cx="10854838" cy="304037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252B65"/>
                </a:solidFill>
                <a:latin typeface="Open Sans" charset="0"/>
                <a:ea typeface="Open Sans" charset="0"/>
                <a:cs typeface="Open Sans" charset="0"/>
              </a:rPr>
              <a:t>Bienvenidos al Portal de </a:t>
            </a:r>
            <a:r>
              <a:rPr lang="en-US" sz="3600" b="1" dirty="0" err="1">
                <a:solidFill>
                  <a:srgbClr val="252B65"/>
                </a:solidFill>
                <a:latin typeface="Open Sans" charset="0"/>
                <a:ea typeface="Open Sans" charset="0"/>
                <a:cs typeface="Open Sans" charset="0"/>
              </a:rPr>
              <a:t>Servicios</a:t>
            </a:r>
            <a:r>
              <a:rPr lang="en-US" sz="3600" b="1" dirty="0">
                <a:solidFill>
                  <a:srgbClr val="252B65"/>
                </a:solidFill>
                <a:latin typeface="Open Sans" charset="0"/>
                <a:ea typeface="Open Sans" charset="0"/>
                <a:cs typeface="Open Sans" charset="0"/>
              </a:rPr>
              <a:t> de </a:t>
            </a:r>
            <a:r>
              <a:rPr lang="en-US" sz="3600" b="1" dirty="0" err="1">
                <a:solidFill>
                  <a:srgbClr val="252B65"/>
                </a:solidFill>
                <a:latin typeface="Open Sans" charset="0"/>
                <a:ea typeface="Open Sans" charset="0"/>
                <a:cs typeface="Open Sans" charset="0"/>
              </a:rPr>
              <a:t>Proveedores</a:t>
            </a:r>
            <a:br>
              <a:rPr lang="en-US" sz="3600" b="1" dirty="0">
                <a:solidFill>
                  <a:srgbClr val="252B65"/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Nuevas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Actualizaciones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Verano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2018</a:t>
            </a:r>
            <a:br>
              <a:rPr lang="en-US" sz="1600" b="1" dirty="0">
                <a:solidFill>
                  <a:srgbClr val="FF0000"/>
                </a:solidFill>
                <a:latin typeface="Open Sans" charset="0"/>
                <a:ea typeface="Open Sans" charset="0"/>
                <a:cs typeface="Open Sans" charset="0"/>
              </a:rPr>
            </a:br>
            <a:br>
              <a:rPr lang="en-US" sz="1600" b="1" dirty="0">
                <a:solidFill>
                  <a:srgbClr val="FF0000"/>
                </a:solidFill>
                <a:latin typeface="Open Sans" charset="0"/>
                <a:ea typeface="Open Sans" charset="0"/>
                <a:cs typeface="Open Sans" charset="0"/>
              </a:rPr>
            </a:br>
            <a:br>
              <a:rPr lang="en-US" sz="1600" b="1" dirty="0">
                <a:solidFill>
                  <a:srgbClr val="FF0000"/>
                </a:solidFill>
                <a:latin typeface="Open Sans" charset="0"/>
                <a:ea typeface="Open Sans" charset="0"/>
                <a:cs typeface="Open Sans" charset="0"/>
              </a:rPr>
            </a:b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61129-5229-4130-AE6F-FE6FB5E633BF}"/>
              </a:ext>
            </a:extLst>
          </p:cNvPr>
          <p:cNvSpPr/>
          <p:nvPr/>
        </p:nvSpPr>
        <p:spPr>
          <a:xfrm>
            <a:off x="49892" y="6095412"/>
            <a:ext cx="473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small" dirty="0">
                <a:solidFill>
                  <a:srgbClr val="CD2581"/>
                </a:solidFill>
                <a:latin typeface="Open Sans" charset="0"/>
                <a:ea typeface="Open Sans" charset="0"/>
                <a:cs typeface="Open Sans" charset="0"/>
              </a:rPr>
              <a:t>Favor de </a:t>
            </a:r>
            <a:r>
              <a:rPr lang="en-US" sz="2400" b="1" cap="small" dirty="0" err="1">
                <a:solidFill>
                  <a:srgbClr val="CD2581"/>
                </a:solidFill>
                <a:latin typeface="Open Sans" charset="0"/>
                <a:ea typeface="Open Sans" charset="0"/>
                <a:cs typeface="Open Sans" charset="0"/>
              </a:rPr>
              <a:t>silenciar</a:t>
            </a:r>
            <a:r>
              <a:rPr lang="en-US" sz="2400" b="1" cap="small" dirty="0">
                <a:solidFill>
                  <a:srgbClr val="CD258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400" b="1" cap="small" dirty="0" err="1">
                <a:solidFill>
                  <a:srgbClr val="CD2581"/>
                </a:solidFill>
                <a:latin typeface="Open Sans" charset="0"/>
                <a:ea typeface="Open Sans" charset="0"/>
                <a:cs typeface="Open Sans" charset="0"/>
              </a:rPr>
              <a:t>su</a:t>
            </a:r>
            <a:r>
              <a:rPr lang="en-US" sz="2400" b="1" cap="small" dirty="0">
                <a:solidFill>
                  <a:srgbClr val="CD258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400" b="1" cap="small" dirty="0" err="1">
                <a:solidFill>
                  <a:srgbClr val="CD2581"/>
                </a:solidFill>
                <a:latin typeface="Open Sans" charset="0"/>
                <a:ea typeface="Open Sans" charset="0"/>
                <a:cs typeface="Open Sans" charset="0"/>
              </a:rPr>
              <a:t>telefono</a:t>
            </a:r>
            <a:endParaRPr lang="en-US" sz="2400" b="1" cap="small" dirty="0">
              <a:solidFill>
                <a:srgbClr val="CD258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3BE8F8-496E-4243-B3A8-5632CF7F25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-3982" r="24662" b="37633"/>
          <a:stretch/>
        </p:blipFill>
        <p:spPr>
          <a:xfrm>
            <a:off x="8982763" y="5049520"/>
            <a:ext cx="3209237" cy="191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5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2D4F20E-D5E9-4210-A9D9-757951142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01" y="1398017"/>
            <a:ext cx="6062890" cy="4227907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A685A4-A3E5-43EF-89BF-AF305617E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323" y="2002871"/>
            <a:ext cx="4104506" cy="2698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7C1CF-C3E0-4E79-92EF-0DACF77D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16" y="239879"/>
            <a:ext cx="11510584" cy="133719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Funciones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proveedores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4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READINESS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utilizaran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 Portal de OEL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4C0032-AC91-436D-8A2C-FCDC4C228064}"/>
              </a:ext>
            </a:extLst>
          </p:cNvPr>
          <p:cNvSpPr/>
          <p:nvPr/>
        </p:nvSpPr>
        <p:spPr>
          <a:xfrm>
            <a:off x="146818" y="1982233"/>
            <a:ext cx="2294614" cy="117141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Ahora</a:t>
            </a:r>
            <a:endParaRPr lang="en-US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B5AA31-B024-4087-852B-4E38F4D23149}"/>
              </a:ext>
            </a:extLst>
          </p:cNvPr>
          <p:cNvSpPr/>
          <p:nvPr/>
        </p:nvSpPr>
        <p:spPr>
          <a:xfrm>
            <a:off x="3014756" y="2021933"/>
            <a:ext cx="2075566" cy="11423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1"/>
                </a:solidFill>
              </a:rPr>
              <a:t>Perfil</a:t>
            </a:r>
            <a:r>
              <a:rPr lang="en-US" sz="2000" dirty="0">
                <a:solidFill>
                  <a:schemeClr val="accent1"/>
                </a:solidFill>
              </a:rPr>
              <a:t> de </a:t>
            </a:r>
            <a:r>
              <a:rPr lang="en-US" sz="2000" dirty="0" err="1">
                <a:solidFill>
                  <a:schemeClr val="accent1"/>
                </a:solidFill>
              </a:rPr>
              <a:t>los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Proveedores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F0FDD1-4BC8-4EF6-9C76-ABCA28414D19}"/>
              </a:ext>
            </a:extLst>
          </p:cNvPr>
          <p:cNvSpPr/>
          <p:nvPr/>
        </p:nvSpPr>
        <p:spPr>
          <a:xfrm>
            <a:off x="87474" y="3396957"/>
            <a:ext cx="2522139" cy="117141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err="1"/>
              <a:t>Comenzando</a:t>
            </a:r>
            <a:r>
              <a:rPr lang="en-US" sz="2300" b="1" dirty="0"/>
              <a:t> </a:t>
            </a:r>
            <a:r>
              <a:rPr lang="en-US" sz="2300" b="1" dirty="0" err="1"/>
              <a:t>en</a:t>
            </a:r>
            <a:r>
              <a:rPr lang="en-US" sz="2300" b="1" dirty="0"/>
              <a:t> </a:t>
            </a:r>
            <a:r>
              <a:rPr lang="en-US" sz="2300" b="1" dirty="0" err="1"/>
              <a:t>julio</a:t>
            </a:r>
            <a:endParaRPr lang="en-US" sz="2300" b="1" dirty="0">
              <a:solidFill>
                <a:schemeClr val="bg1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B9EEBAE-48DC-440D-9578-A76E3CE5A62B}"/>
              </a:ext>
            </a:extLst>
          </p:cNvPr>
          <p:cNvSpPr/>
          <p:nvPr/>
        </p:nvSpPr>
        <p:spPr>
          <a:xfrm>
            <a:off x="2638537" y="2395717"/>
            <a:ext cx="315110" cy="34997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16301A-9808-4807-ABD3-AA2FDFFE5423}"/>
              </a:ext>
            </a:extLst>
          </p:cNvPr>
          <p:cNvSpPr/>
          <p:nvPr/>
        </p:nvSpPr>
        <p:spPr>
          <a:xfrm>
            <a:off x="3159206" y="3402481"/>
            <a:ext cx="1931116" cy="11658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1"/>
                </a:solidFill>
              </a:rPr>
              <a:t>Matricula</a:t>
            </a:r>
            <a:r>
              <a:rPr lang="en-US" sz="2000" dirty="0">
                <a:solidFill>
                  <a:schemeClr val="accent1"/>
                </a:solidFill>
              </a:rPr>
              <a:t> de School Readiness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8D6A28F-E685-447E-8793-A7566DE00F0E}"/>
              </a:ext>
            </a:extLst>
          </p:cNvPr>
          <p:cNvSpPr/>
          <p:nvPr/>
        </p:nvSpPr>
        <p:spPr>
          <a:xfrm>
            <a:off x="2699646" y="3773596"/>
            <a:ext cx="315110" cy="34997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67B4CD-B8D6-4DC3-8804-44359BF4B684}"/>
              </a:ext>
            </a:extLst>
          </p:cNvPr>
          <p:cNvSpPr/>
          <p:nvPr/>
        </p:nvSpPr>
        <p:spPr>
          <a:xfrm>
            <a:off x="5358882" y="3318308"/>
            <a:ext cx="1952647" cy="1350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1"/>
                </a:solidFill>
              </a:rPr>
              <a:t>Asistencia</a:t>
            </a:r>
            <a:r>
              <a:rPr lang="en-US" sz="2000" dirty="0">
                <a:solidFill>
                  <a:schemeClr val="accent1"/>
                </a:solidFill>
              </a:rPr>
              <a:t> para </a:t>
            </a:r>
            <a:r>
              <a:rPr lang="en-US" sz="2000" dirty="0" err="1">
                <a:solidFill>
                  <a:schemeClr val="accent1"/>
                </a:solidFill>
              </a:rPr>
              <a:t>julio</a:t>
            </a:r>
            <a:r>
              <a:rPr lang="en-US" sz="2000" dirty="0">
                <a:solidFill>
                  <a:schemeClr val="accent1"/>
                </a:solidFill>
              </a:rPr>
              <a:t>*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A487D6-4FCE-4510-A4A5-EEA6C2548502}"/>
              </a:ext>
            </a:extLst>
          </p:cNvPr>
          <p:cNvSpPr/>
          <p:nvPr/>
        </p:nvSpPr>
        <p:spPr>
          <a:xfrm>
            <a:off x="5197709" y="1987757"/>
            <a:ext cx="2074054" cy="11658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1"/>
                </a:solidFill>
              </a:rPr>
              <a:t>Contratos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56659-1276-4ED5-8442-1654B1C9D4D2}"/>
              </a:ext>
            </a:extLst>
          </p:cNvPr>
          <p:cNvSpPr txBox="1"/>
          <p:nvPr/>
        </p:nvSpPr>
        <p:spPr>
          <a:xfrm>
            <a:off x="362996" y="6060130"/>
            <a:ext cx="1207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*La </a:t>
            </a:r>
            <a:r>
              <a:rPr lang="en-US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asistencia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puede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procesada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diario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semanal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 </a:t>
            </a:r>
            <a:r>
              <a:rPr lang="en-US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mensualmente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9316809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87086" y="1497887"/>
            <a:ext cx="12279086" cy="2387600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Matrículas</a:t>
            </a:r>
            <a:r>
              <a:rPr lang="en-US" sz="5400" b="1" dirty="0"/>
              <a:t> para VPK / School Readiness</a:t>
            </a:r>
            <a:endParaRPr lang="en-US" sz="5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3BE8F8-496E-4243-B3A8-5632CF7F2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-3982" r="24662" b="37633"/>
          <a:stretch/>
        </p:blipFill>
        <p:spPr>
          <a:xfrm>
            <a:off x="7227587" y="4001984"/>
            <a:ext cx="4964413" cy="29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2C4E5-4855-4E7A-B7D7-C6C78A924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84" y="365125"/>
            <a:ext cx="10515600" cy="1325563"/>
          </a:xfrm>
        </p:spPr>
        <p:txBody>
          <a:bodyPr/>
          <a:lstStyle/>
          <a:p>
            <a:r>
              <a:rPr lang="en-US" b="1" dirty="0" err="1"/>
              <a:t>Matrícula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4E217-7AFE-4685-9235-8549CC35D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10" y="1568768"/>
            <a:ext cx="5220274" cy="4448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partir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julio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todas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las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matriculas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actualmente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activas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School Readiness &amp; VPK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serán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transferidas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nuevo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Portal de OEL.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B3709-27F6-4AB1-BF11-2896B4E34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50" y="593892"/>
            <a:ext cx="3732029" cy="5359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249869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CDADC-54B3-42C9-9A0F-86EC8774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-2783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modificar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Matrículas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VPK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B792E-6CD6-4566-BF36-D3EF87C9D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000" y="801683"/>
            <a:ext cx="12136405" cy="5881296"/>
          </a:xfrm>
        </p:spPr>
        <p:txBody>
          <a:bodyPr>
            <a:normAutofit/>
          </a:bodyPr>
          <a:lstStyle/>
          <a:p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Comenzando el 2 de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julio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del 2018, para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matricular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niños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de VPK,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los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proveedores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necesitan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enviar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un “</a:t>
            </a:r>
            <a:r>
              <a:rPr lang="en-US" sz="2400" b="1" dirty="0">
                <a:ea typeface="Open Sans" panose="020B0606030504020204" pitchFamily="34" charset="0"/>
                <a:cs typeface="Open Sans" panose="020B0606030504020204" pitchFamily="34" charset="0"/>
              </a:rPr>
              <a:t>Enrollment Request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” al Portal de OEL.</a:t>
            </a:r>
          </a:p>
          <a:p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Los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Proveedores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utilizarán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la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información</a:t>
            </a:r>
            <a:r>
              <a:rPr lang="en-US" sz="2400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del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Certificado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Elegibilidad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(COE)</a:t>
            </a:r>
          </a:p>
          <a:p>
            <a:pPr marL="0" indent="0">
              <a:buNone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del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nino</a:t>
            </a: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Los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proveedores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tendran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como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nueva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opcion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agregar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un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amplio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grupo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documentos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(Bulk Upload)</a:t>
            </a:r>
          </a:p>
          <a:p>
            <a:pPr marL="0" indent="0">
              <a:buNone/>
            </a:pPr>
            <a:endParaRPr lang="en-US" sz="2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1AFD04A-FE59-4FD0-BDE0-5737D6AB4B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36453" y="2953034"/>
            <a:ext cx="7254240" cy="37299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8FD5FC4-4F17-47D4-905B-7EBA34457710}"/>
              </a:ext>
            </a:extLst>
          </p:cNvPr>
          <p:cNvSpPr/>
          <p:nvPr/>
        </p:nvSpPr>
        <p:spPr>
          <a:xfrm>
            <a:off x="6327282" y="3041291"/>
            <a:ext cx="4402666" cy="12238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6283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A9B38-D637-4B37-B981-53951E62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79" y="0"/>
            <a:ext cx="11347384" cy="1325563"/>
          </a:xfrm>
        </p:spPr>
        <p:txBody>
          <a:bodyPr/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modificar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Matrículas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VPK(cont.)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EA303-E19A-4D64-8EDA-F866D4F7F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800" y="1433090"/>
            <a:ext cx="5181600" cy="4351338"/>
          </a:xfrm>
        </p:spPr>
        <p:txBody>
          <a:bodyPr>
            <a:noAutofit/>
          </a:bodyPr>
          <a:lstStyle/>
          <a:p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Una </a:t>
            </a:r>
            <a:r>
              <a:rPr lang="en-US" dirty="0" err="1">
                <a:ea typeface="Open Sans" panose="020B0606030504020204" pitchFamily="34" charset="0"/>
                <a:cs typeface="Open Sans" panose="020B0606030504020204" pitchFamily="34" charset="0"/>
              </a:rPr>
              <a:t>vez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 que el Enrollment Request </a:t>
            </a:r>
            <a:r>
              <a:rPr lang="en-US" dirty="0" err="1">
                <a:ea typeface="Open Sans" panose="020B0606030504020204" pitchFamily="34" charset="0"/>
                <a:cs typeface="Open Sans" panose="020B0606030504020204" pitchFamily="34" charset="0"/>
              </a:rPr>
              <a:t>haya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ea typeface="Open Sans" panose="020B0606030504020204" pitchFamily="34" charset="0"/>
                <a:cs typeface="Open Sans" panose="020B0606030504020204" pitchFamily="34" charset="0"/>
              </a:rPr>
              <a:t>sido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ea typeface="Open Sans" panose="020B0606030504020204" pitchFamily="34" charset="0"/>
                <a:cs typeface="Open Sans" panose="020B0606030504020204" pitchFamily="34" charset="0"/>
              </a:rPr>
              <a:t>enviado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ea typeface="Open Sans" panose="020B0606030504020204" pitchFamily="34" charset="0"/>
                <a:cs typeface="Open Sans" panose="020B0606030504020204" pitchFamily="34" charset="0"/>
              </a:rPr>
              <a:t>por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 un </a:t>
            </a:r>
            <a:r>
              <a:rPr lang="en-US" dirty="0" err="1">
                <a:ea typeface="Open Sans" panose="020B0606030504020204" pitchFamily="34" charset="0"/>
                <a:cs typeface="Open Sans" panose="020B0606030504020204" pitchFamily="34" charset="0"/>
              </a:rPr>
              <a:t>proveedor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 err="1">
                <a:ea typeface="Open Sans" panose="020B0606030504020204" pitchFamily="34" charset="0"/>
                <a:cs typeface="Open Sans" panose="020B0606030504020204" pitchFamily="34" charset="0"/>
              </a:rPr>
              <a:t>otro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ea typeface="Open Sans" panose="020B0606030504020204" pitchFamily="34" charset="0"/>
                <a:cs typeface="Open Sans" panose="020B0606030504020204" pitchFamily="34" charset="0"/>
              </a:rPr>
              <a:t>proveedor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n-US" dirty="0" err="1">
                <a:ea typeface="Open Sans" panose="020B0606030504020204" pitchFamily="34" charset="0"/>
                <a:cs typeface="Open Sans" panose="020B0606030504020204" pitchFamily="34" charset="0"/>
              </a:rPr>
              <a:t>podra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ea typeface="Open Sans" panose="020B0606030504020204" pitchFamily="34" charset="0"/>
                <a:cs typeface="Open Sans" panose="020B0606030504020204" pitchFamily="34" charset="0"/>
              </a:rPr>
              <a:t>utilizar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 el </a:t>
            </a:r>
            <a:r>
              <a:rPr lang="en-US" dirty="0" err="1">
                <a:ea typeface="Open Sans" panose="020B0606030504020204" pitchFamily="34" charset="0"/>
                <a:cs typeface="Open Sans" panose="020B0606030504020204" pitchFamily="34" charset="0"/>
              </a:rPr>
              <a:t>mismo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ea typeface="Open Sans" panose="020B0606030504020204" pitchFamily="34" charset="0"/>
                <a:cs typeface="Open Sans" panose="020B0606030504020204" pitchFamily="34" charset="0"/>
              </a:rPr>
              <a:t>certificado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en-US" dirty="0"/>
          </a:p>
          <a:p>
            <a:r>
              <a:rPr lang="en-US" dirty="0"/>
              <a:t>Un </a:t>
            </a:r>
            <a:r>
              <a:rPr lang="en-US" dirty="0" err="1"/>
              <a:t>niño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matriculado</a:t>
            </a:r>
            <a:r>
              <a:rPr lang="en-US" dirty="0"/>
              <a:t> antes de la </a:t>
            </a:r>
            <a:r>
              <a:rPr lang="en-US" dirty="0" err="1"/>
              <a:t>fecha</a:t>
            </a:r>
            <a:r>
              <a:rPr lang="en-US" dirty="0"/>
              <a:t> de </a:t>
            </a:r>
            <a:r>
              <a:rPr lang="en-US" dirty="0" err="1"/>
              <a:t>aprobación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certificado</a:t>
            </a:r>
            <a:r>
              <a:rPr lang="en-US" dirty="0"/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39A384C-B7B4-4B9A-AE57-8581D399C0F9}"/>
              </a:ext>
            </a:extLst>
          </p:cNvPr>
          <p:cNvSpPr/>
          <p:nvPr/>
        </p:nvSpPr>
        <p:spPr>
          <a:xfrm>
            <a:off x="6644639" y="1135064"/>
            <a:ext cx="4785361" cy="4947390"/>
          </a:xfrm>
          <a:prstGeom prst="ellipse">
            <a:avLst/>
          </a:prstGeom>
          <a:solidFill>
            <a:srgbClr val="0070C0"/>
          </a:solidFill>
          <a:ln w="762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Después del 1ro de octubre del 2018, el Portal de ELCHC no aceptara Certificados. </a:t>
            </a:r>
            <a:r>
              <a:rPr lang="es-ES" sz="3200" dirty="0"/>
              <a:t>	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3834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AAE8-58B7-4D94-ACA2-008B978EB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44" y="263602"/>
            <a:ext cx="11723214" cy="1325563"/>
          </a:xfrm>
        </p:spPr>
        <p:txBody>
          <a:bodyPr/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modificar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Matrículas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VPK(cont.)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2478F-4B42-469A-AD42-34EC46C6E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928" y="1321556"/>
            <a:ext cx="5545528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Cualquier</a:t>
            </a:r>
            <a:r>
              <a:rPr lang="en-US" sz="2400" dirty="0"/>
              <a:t> </a:t>
            </a:r>
            <a:r>
              <a:rPr lang="en-US" sz="2400" dirty="0" err="1"/>
              <a:t>solicitud</a:t>
            </a:r>
            <a:r>
              <a:rPr lang="en-US" sz="2400" dirty="0"/>
              <a:t> de </a:t>
            </a:r>
            <a:r>
              <a:rPr lang="en-US" sz="2400" dirty="0" err="1"/>
              <a:t>matrícula</a:t>
            </a:r>
            <a:r>
              <a:rPr lang="en-US" sz="2400" dirty="0"/>
              <a:t> </a:t>
            </a:r>
            <a:r>
              <a:rPr lang="en-US" sz="2400" dirty="0" err="1"/>
              <a:t>puede</a:t>
            </a:r>
            <a:r>
              <a:rPr lang="en-US" sz="2400" dirty="0"/>
              <a:t>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cancelada</a:t>
            </a:r>
            <a:r>
              <a:rPr lang="en-US" sz="2400" dirty="0"/>
              <a:t> antes de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procesada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el ELC.</a:t>
            </a:r>
          </a:p>
          <a:p>
            <a:r>
              <a:rPr lang="en-US" sz="2400" dirty="0"/>
              <a:t>Las </a:t>
            </a:r>
            <a:r>
              <a:rPr lang="en-US" sz="2400" dirty="0" err="1"/>
              <a:t>transferencias</a:t>
            </a:r>
            <a:r>
              <a:rPr lang="en-US" sz="2400" dirty="0"/>
              <a:t> de </a:t>
            </a:r>
            <a:r>
              <a:rPr lang="en-US" sz="2400" dirty="0" err="1"/>
              <a:t>clase</a:t>
            </a:r>
            <a:r>
              <a:rPr lang="en-US" sz="2400" dirty="0"/>
              <a:t> </a:t>
            </a:r>
            <a:r>
              <a:rPr lang="en-US" sz="2400" dirty="0" err="1"/>
              <a:t>pueden</a:t>
            </a:r>
            <a:r>
              <a:rPr lang="en-US" sz="2400" dirty="0"/>
              <a:t> 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agregadas</a:t>
            </a:r>
            <a:r>
              <a:rPr lang="en-US" sz="2400" dirty="0"/>
              <a:t> o </a:t>
            </a:r>
            <a:r>
              <a:rPr lang="en-US" sz="2400" dirty="0" err="1"/>
              <a:t>borradas</a:t>
            </a:r>
            <a:r>
              <a:rPr lang="en-US" sz="2400" dirty="0"/>
              <a:t> .</a:t>
            </a:r>
          </a:p>
          <a:p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E39B87-B730-4A7E-BFB7-B79D68568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9456" y="1321556"/>
            <a:ext cx="5867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Seleccione</a:t>
            </a:r>
            <a:r>
              <a:rPr lang="en-US" sz="2400" dirty="0"/>
              <a:t> “Terminate” para </a:t>
            </a:r>
            <a:r>
              <a:rPr lang="en-US" sz="2400" dirty="0" err="1"/>
              <a:t>borrar</a:t>
            </a:r>
            <a:r>
              <a:rPr lang="en-US" sz="2400" dirty="0"/>
              <a:t>  </a:t>
            </a:r>
            <a:r>
              <a:rPr lang="en-US" sz="2400" dirty="0" err="1"/>
              <a:t>niños</a:t>
            </a:r>
            <a:r>
              <a:rPr lang="en-US" sz="2400" dirty="0"/>
              <a:t> de la </a:t>
            </a:r>
            <a:r>
              <a:rPr lang="en-US" sz="2400" dirty="0" err="1"/>
              <a:t>lista</a:t>
            </a:r>
            <a:r>
              <a:rPr lang="en-US" sz="2400" dirty="0"/>
              <a:t> de </a:t>
            </a:r>
            <a:r>
              <a:rPr lang="en-US" sz="2400" dirty="0" err="1"/>
              <a:t>matrícula</a:t>
            </a:r>
            <a:r>
              <a:rPr lang="en-US" sz="2400" dirty="0"/>
              <a:t> de VPK.</a:t>
            </a:r>
          </a:p>
          <a:p>
            <a:r>
              <a:rPr lang="en-US" sz="2400" dirty="0"/>
              <a:t>Las </a:t>
            </a:r>
            <a:r>
              <a:rPr lang="en-US" sz="2400" dirty="0" err="1"/>
              <a:t>matrículas</a:t>
            </a:r>
            <a:r>
              <a:rPr lang="en-US" sz="2400" dirty="0"/>
              <a:t> </a:t>
            </a:r>
            <a:r>
              <a:rPr lang="en-US" sz="2400" dirty="0" err="1"/>
              <a:t>serán</a:t>
            </a:r>
            <a:r>
              <a:rPr lang="en-US" sz="2400" dirty="0"/>
              <a:t> </a:t>
            </a:r>
            <a:r>
              <a:rPr lang="en-US" sz="2400" dirty="0" err="1"/>
              <a:t>terminadas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: </a:t>
            </a:r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1B34C6-4554-4DE0-A04C-EB1C9425A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71" y="4786163"/>
            <a:ext cx="11897360" cy="1773461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421991" y="3585834"/>
            <a:ext cx="41747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Enrollments&gt;Manage VPK Enrollments &gt;Request/Change Enrollment tab </a:t>
            </a:r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484781" y="2647119"/>
            <a:ext cx="1440450" cy="11120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64421" y="3040621"/>
            <a:ext cx="1516547" cy="718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33156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A3BDD7-026F-4964-915A-B8CF5E84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" y="160082"/>
            <a:ext cx="10949763" cy="1325563"/>
          </a:xfrm>
        </p:spPr>
        <p:txBody>
          <a:bodyPr>
            <a:normAutofit/>
          </a:bodyPr>
          <a:lstStyle/>
          <a:p>
            <a:r>
              <a:rPr lang="en-US" sz="4200" b="1" dirty="0" err="1"/>
              <a:t>Matrículas</a:t>
            </a:r>
            <a:r>
              <a:rPr lang="en-US" sz="4200" b="1" dirty="0"/>
              <a:t> de School Readiness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50088A-7F08-4563-9A70-3C91FE773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6098" y="1291771"/>
            <a:ext cx="5759067" cy="527428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Distrito Escolar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puede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matricular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niño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el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proveedor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pedido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Proveedor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la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familia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certificados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pago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(Payment Certificate)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estarán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línea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 Portal de OEL. 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7809-C025-401B-A7BF-522B6DE76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037" y="1321150"/>
            <a:ext cx="5560828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familias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pueden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seleccionar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Proveedor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niño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 Portal de la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Familia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proveedores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pueden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aceptar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rechazar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las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matrículas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Distrito Escolar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aprobará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las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matrículas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15BF321F-26B3-4BE5-8B57-719890F9C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66" y="3927401"/>
            <a:ext cx="2853440" cy="1745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473319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4BAF1-D691-4E6F-8341-AD003B4A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6" y="195792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OEL Portal Dashboard!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C6EC9A-529D-4928-AF96-D12B89A817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554339"/>
            <a:ext cx="12192000" cy="530366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8FD5FC4-4F17-47D4-905B-7EBA34457710}"/>
              </a:ext>
            </a:extLst>
          </p:cNvPr>
          <p:cNvSpPr/>
          <p:nvPr/>
        </p:nvSpPr>
        <p:spPr>
          <a:xfrm>
            <a:off x="7840134" y="2338918"/>
            <a:ext cx="3471333" cy="14901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5024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DBD1B-5C80-46F2-A6AF-1CE1E7F06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90" y="-36944"/>
            <a:ext cx="12192000" cy="1325563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Matrículas</a:t>
            </a:r>
            <a:r>
              <a:rPr lang="en-US" sz="4000" b="1" dirty="0"/>
              <a:t> de School Readiness </a:t>
            </a:r>
            <a:r>
              <a:rPr lang="en-US" sz="4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997C6-C401-45D5-AF29-80CFED167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3447" y="1110279"/>
            <a:ext cx="7251589" cy="3941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Enrollments&gt;Manage SR Enrollments&gt;SR Enrollments&gt; View/Edit SR Enrollments tab </a:t>
            </a:r>
          </a:p>
          <a:p>
            <a:pPr marL="0" indent="0">
              <a:buNone/>
            </a:pP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Proveedores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podrán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lvl="1">
              <a:buFont typeface="Open Sans" panose="020B0606030504020204" pitchFamily="34" charset="0"/>
              <a:buChar char="–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Cerrar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matrícula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niño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buFont typeface="Open Sans" panose="020B0606030504020204" pitchFamily="34" charset="0"/>
              <a:buChar char="–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Encontrar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certificado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pago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lvl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7FDFCE-B769-443D-B41D-5D7553EBE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680" y="1458740"/>
            <a:ext cx="2903901" cy="11356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66F86F-DB47-406F-AAB3-247EBEE50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6505"/>
            <a:ext cx="12192000" cy="39482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9976" y="2840412"/>
            <a:ext cx="5275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&gt;&gt;Seleccionar la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derecha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botones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023032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451BD-5F2B-4BE2-A0C6-5262083E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63" y="-168209"/>
            <a:ext cx="10515600" cy="1325563"/>
          </a:xfrm>
        </p:spPr>
        <p:txBody>
          <a:bodyPr/>
          <a:lstStyle/>
          <a:p>
            <a:r>
              <a:rPr lang="en-US" b="1" u="sng" dirty="0" err="1"/>
              <a:t>Resumen</a:t>
            </a:r>
            <a:r>
              <a:rPr lang="en-US" b="1" u="sng" dirty="0"/>
              <a:t> de </a:t>
            </a:r>
            <a:r>
              <a:rPr lang="en-US" b="1" u="sng" dirty="0" err="1"/>
              <a:t>Información</a:t>
            </a:r>
            <a:endParaRPr lang="en-US" b="1" u="sng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8BF1023-1468-4E88-9FC9-069D50CBE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322" y="1397401"/>
            <a:ext cx="6940938" cy="3821211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Open Sans" panose="020B0606030504020204" pitchFamily="34" charset="0"/>
              <a:buChar char=" "/>
            </a:pPr>
            <a:r>
              <a:rPr lang="en-US" sz="2400" dirty="0"/>
              <a:t> No </a:t>
            </a:r>
            <a:r>
              <a:rPr lang="en-US" sz="2400" dirty="0" err="1"/>
              <a:t>más</a:t>
            </a:r>
            <a:r>
              <a:rPr lang="en-US" sz="2400" dirty="0"/>
              <a:t> VPK Termination Forms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Open Sans" panose="020B0606030504020204" pitchFamily="34" charset="0"/>
              <a:buChar char=" "/>
            </a:pPr>
            <a:r>
              <a:rPr lang="en-US" sz="2400" dirty="0"/>
              <a:t>  No </a:t>
            </a:r>
            <a:r>
              <a:rPr lang="en-US" sz="2400" dirty="0" err="1"/>
              <a:t>más</a:t>
            </a:r>
            <a:r>
              <a:rPr lang="en-US" sz="2400" dirty="0"/>
              <a:t> VPK Class Transfer Forms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Open Sans" panose="020B0606030504020204" pitchFamily="34" charset="0"/>
              <a:buChar char=" "/>
            </a:pPr>
            <a:r>
              <a:rPr lang="en-US" sz="2400" dirty="0"/>
              <a:t>  No </a:t>
            </a:r>
            <a:r>
              <a:rPr lang="en-US" sz="2400" dirty="0" err="1"/>
              <a:t>subir</a:t>
            </a:r>
            <a:r>
              <a:rPr lang="en-US" sz="2400" dirty="0"/>
              <a:t> VPK COEs (</a:t>
            </a:r>
            <a:r>
              <a:rPr lang="en-US" sz="2400" dirty="0" err="1"/>
              <a:t>Mantener</a:t>
            </a:r>
            <a:r>
              <a:rPr lang="en-US" sz="2400" dirty="0"/>
              <a:t> </a:t>
            </a:r>
            <a:r>
              <a:rPr lang="en-US" sz="2400" dirty="0" err="1"/>
              <a:t>copia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5 </a:t>
            </a:r>
            <a:r>
              <a:rPr lang="en-US" sz="2400" dirty="0" err="1"/>
              <a:t>años</a:t>
            </a:r>
            <a:r>
              <a:rPr lang="en-US" sz="2400" dirty="0"/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Open Sans" panose="020B0606030504020204" pitchFamily="34" charset="0"/>
              <a:buChar char=" "/>
            </a:pPr>
            <a:r>
              <a:rPr lang="en-US" sz="2400" dirty="0"/>
              <a:t> No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recibos</a:t>
            </a:r>
            <a:r>
              <a:rPr lang="en-US" sz="2400" dirty="0"/>
              <a:t> de </a:t>
            </a:r>
            <a:r>
              <a:rPr lang="en-US" sz="2400" dirty="0" err="1"/>
              <a:t>pagos</a:t>
            </a:r>
            <a:r>
              <a:rPr lang="en-US" sz="2400" dirty="0"/>
              <a:t> de School Readiness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papel</a:t>
            </a:r>
            <a:r>
              <a:rPr lang="en-US" sz="2400" dirty="0"/>
              <a:t> solo </a:t>
            </a:r>
            <a:r>
              <a:rPr lang="en-US" sz="2400" dirty="0" err="1"/>
              <a:t>electrónicos</a:t>
            </a:r>
            <a:endParaRPr lang="en-US" sz="2400" dirty="0"/>
          </a:p>
          <a:p>
            <a:pPr>
              <a:lnSpc>
                <a:spcPct val="150000"/>
              </a:lnSpc>
              <a:spcBef>
                <a:spcPts val="0"/>
              </a:spcBef>
              <a:buFont typeface="Open Sans" panose="020B0606030504020204" pitchFamily="34" charset="0"/>
              <a:buChar char=" "/>
            </a:pPr>
            <a:r>
              <a:rPr lang="en-US" sz="2400" dirty="0"/>
              <a:t> No </a:t>
            </a:r>
            <a:r>
              <a:rPr lang="en-US" sz="2400" dirty="0" err="1"/>
              <a:t>más</a:t>
            </a:r>
            <a:r>
              <a:rPr lang="en-US" sz="2400" dirty="0"/>
              <a:t> SR Provider Transfer Forms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papel</a:t>
            </a:r>
            <a:endParaRPr lang="en-US" sz="2400" dirty="0"/>
          </a:p>
          <a:p>
            <a:pPr>
              <a:lnSpc>
                <a:spcPct val="150000"/>
              </a:lnSpc>
              <a:spcBef>
                <a:spcPts val="0"/>
              </a:spcBef>
              <a:buFont typeface="Open Sans" panose="020B0606030504020204" pitchFamily="34" charset="0"/>
              <a:buChar char=" "/>
            </a:pPr>
            <a:r>
              <a:rPr lang="en-US" sz="2400" dirty="0"/>
              <a:t> No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ajustes</a:t>
            </a:r>
            <a:r>
              <a:rPr lang="en-US" sz="2400" dirty="0"/>
              <a:t> de </a:t>
            </a:r>
            <a:r>
              <a:rPr lang="en-US" sz="2400" dirty="0" err="1"/>
              <a:t>asistencia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papel</a:t>
            </a:r>
            <a:endParaRPr lang="en-US" sz="2400" dirty="0"/>
          </a:p>
          <a:p>
            <a:pPr>
              <a:lnSpc>
                <a:spcPct val="150000"/>
              </a:lnSpc>
              <a:spcBef>
                <a:spcPts val="0"/>
              </a:spcBef>
              <a:buFont typeface="Open Sans" panose="020B0606030504020204" pitchFamily="34" charset="0"/>
              <a:buChar char=" "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3" name="&quot;Not Allowed&quot; Symbol 12">
            <a:extLst>
              <a:ext uri="{FF2B5EF4-FFF2-40B4-BE49-F238E27FC236}">
                <a16:creationId xmlns:a16="http://schemas.microsoft.com/office/drawing/2014/main" id="{16A85E02-9B42-4BFA-A4B9-6C249439BC27}"/>
              </a:ext>
            </a:extLst>
          </p:cNvPr>
          <p:cNvSpPr/>
          <p:nvPr/>
        </p:nvSpPr>
        <p:spPr>
          <a:xfrm>
            <a:off x="248241" y="1496802"/>
            <a:ext cx="473725" cy="414049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&quot;Not Allowed&quot; Symbol 13">
            <a:extLst>
              <a:ext uri="{FF2B5EF4-FFF2-40B4-BE49-F238E27FC236}">
                <a16:creationId xmlns:a16="http://schemas.microsoft.com/office/drawing/2014/main" id="{CFFACD67-4C81-4149-B44C-668216B0812D}"/>
              </a:ext>
            </a:extLst>
          </p:cNvPr>
          <p:cNvSpPr/>
          <p:nvPr/>
        </p:nvSpPr>
        <p:spPr>
          <a:xfrm>
            <a:off x="248238" y="2655591"/>
            <a:ext cx="473725" cy="414049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&quot;Not Allowed&quot; Symbol 14">
            <a:extLst>
              <a:ext uri="{FF2B5EF4-FFF2-40B4-BE49-F238E27FC236}">
                <a16:creationId xmlns:a16="http://schemas.microsoft.com/office/drawing/2014/main" id="{4AE3C41E-D8FC-4F4D-BD28-0933633D05EC}"/>
              </a:ext>
            </a:extLst>
          </p:cNvPr>
          <p:cNvSpPr/>
          <p:nvPr/>
        </p:nvSpPr>
        <p:spPr>
          <a:xfrm>
            <a:off x="248238" y="2074108"/>
            <a:ext cx="473725" cy="414049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&quot;Not Allowed&quot; Symbol 15">
            <a:extLst>
              <a:ext uri="{FF2B5EF4-FFF2-40B4-BE49-F238E27FC236}">
                <a16:creationId xmlns:a16="http://schemas.microsoft.com/office/drawing/2014/main" id="{D316074C-7241-46CC-81DE-B501AE42C38B}"/>
              </a:ext>
            </a:extLst>
          </p:cNvPr>
          <p:cNvSpPr/>
          <p:nvPr/>
        </p:nvSpPr>
        <p:spPr>
          <a:xfrm>
            <a:off x="248238" y="3173399"/>
            <a:ext cx="473725" cy="414049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2575F8A-2DA8-4F61-9A3F-41CF9DAF77BF}"/>
              </a:ext>
            </a:extLst>
          </p:cNvPr>
          <p:cNvSpPr txBox="1">
            <a:spLocks/>
          </p:cNvSpPr>
          <p:nvPr/>
        </p:nvSpPr>
        <p:spPr>
          <a:xfrm>
            <a:off x="193584" y="563008"/>
            <a:ext cx="74299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all" dirty="0">
                <a:solidFill>
                  <a:srgbClr val="C00000"/>
                </a:solidFill>
              </a:rPr>
              <a:t>Comenzando el 2 de </a:t>
            </a:r>
            <a:r>
              <a:rPr lang="en-US" sz="2800" b="1" cap="all" dirty="0" err="1">
                <a:solidFill>
                  <a:srgbClr val="C00000"/>
                </a:solidFill>
              </a:rPr>
              <a:t>julio</a:t>
            </a:r>
            <a:r>
              <a:rPr lang="en-US" sz="2800" b="1" cap="all" dirty="0">
                <a:solidFill>
                  <a:srgbClr val="C00000"/>
                </a:solidFill>
              </a:rPr>
              <a:t> del 2018: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6CA4DB-982B-4EFD-B671-E9403ED758D9}"/>
              </a:ext>
            </a:extLst>
          </p:cNvPr>
          <p:cNvSpPr/>
          <p:nvPr/>
        </p:nvSpPr>
        <p:spPr>
          <a:xfrm>
            <a:off x="459322" y="5404148"/>
            <a:ext cx="4174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i="1" dirty="0"/>
              <a:t>*</a:t>
            </a:r>
            <a:r>
              <a:rPr lang="en-US" sz="1600" i="1" dirty="0" err="1"/>
              <a:t>Excepto</a:t>
            </a:r>
            <a:r>
              <a:rPr lang="en-US" sz="1600" i="1" dirty="0"/>
              <a:t> para VPK </a:t>
            </a:r>
            <a:r>
              <a:rPr lang="en-US" sz="1600" i="1" dirty="0" err="1"/>
              <a:t>Clases</a:t>
            </a:r>
            <a:r>
              <a:rPr lang="en-US" sz="1600" i="1" dirty="0"/>
              <a:t> de </a:t>
            </a:r>
            <a:r>
              <a:rPr lang="en-US" sz="1600" i="1" dirty="0" err="1"/>
              <a:t>Verano</a:t>
            </a:r>
            <a:endParaRPr lang="en-US" i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5F44A0-1663-494B-904E-0521E6D4F4C7}"/>
              </a:ext>
            </a:extLst>
          </p:cNvPr>
          <p:cNvSpPr/>
          <p:nvPr/>
        </p:nvSpPr>
        <p:spPr>
          <a:xfrm>
            <a:off x="7611341" y="1252714"/>
            <a:ext cx="43684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/>
              <a:t>Use el Portal de OEL para </a:t>
            </a:r>
            <a:r>
              <a:rPr lang="en-US" sz="2400" b="1" dirty="0" err="1"/>
              <a:t>hacer</a:t>
            </a:r>
            <a:r>
              <a:rPr lang="en-US" sz="2400" b="1" dirty="0"/>
              <a:t> </a:t>
            </a:r>
            <a:r>
              <a:rPr lang="en-US" sz="2400" b="1" dirty="0" err="1"/>
              <a:t>cambios</a:t>
            </a:r>
            <a:r>
              <a:rPr lang="en-US" sz="2400" b="1" dirty="0"/>
              <a:t> </a:t>
            </a:r>
            <a:r>
              <a:rPr lang="en-US" sz="2400" b="1" dirty="0" err="1"/>
              <a:t>en</a:t>
            </a:r>
            <a:r>
              <a:rPr lang="en-US" sz="2400" b="1" dirty="0"/>
              <a:t> las </a:t>
            </a:r>
            <a:r>
              <a:rPr lang="en-US" sz="2400" b="1" dirty="0" err="1"/>
              <a:t>matriculas</a:t>
            </a:r>
            <a:r>
              <a:rPr lang="en-US" sz="2400" b="1" dirty="0"/>
              <a:t> de ambos VPK y School Readiness</a:t>
            </a:r>
          </a:p>
        </p:txBody>
      </p:sp>
      <p:sp>
        <p:nvSpPr>
          <p:cNvPr id="18" name="&quot;Not Allowed&quot; Symbol 17">
            <a:extLst>
              <a:ext uri="{FF2B5EF4-FFF2-40B4-BE49-F238E27FC236}">
                <a16:creationId xmlns:a16="http://schemas.microsoft.com/office/drawing/2014/main" id="{22DE3D18-513F-49EA-8660-6506A3847F40}"/>
              </a:ext>
            </a:extLst>
          </p:cNvPr>
          <p:cNvSpPr/>
          <p:nvPr/>
        </p:nvSpPr>
        <p:spPr>
          <a:xfrm>
            <a:off x="222459" y="4007792"/>
            <a:ext cx="473725" cy="414049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&quot;Not Allowed&quot; Symbol 15">
            <a:extLst>
              <a:ext uri="{FF2B5EF4-FFF2-40B4-BE49-F238E27FC236}">
                <a16:creationId xmlns:a16="http://schemas.microsoft.com/office/drawing/2014/main" id="{D316074C-7241-46CC-81DE-B501AE42C38B}"/>
              </a:ext>
            </a:extLst>
          </p:cNvPr>
          <p:cNvSpPr/>
          <p:nvPr/>
        </p:nvSpPr>
        <p:spPr>
          <a:xfrm>
            <a:off x="193584" y="4558000"/>
            <a:ext cx="473725" cy="414049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39A384C-B7B4-4B9A-AE57-8581D399C0F9}"/>
              </a:ext>
            </a:extLst>
          </p:cNvPr>
          <p:cNvSpPr/>
          <p:nvPr/>
        </p:nvSpPr>
        <p:spPr>
          <a:xfrm>
            <a:off x="7637123" y="3308662"/>
            <a:ext cx="3252805" cy="2912723"/>
          </a:xfrm>
          <a:prstGeom prst="ellipse">
            <a:avLst/>
          </a:prstGeom>
          <a:solidFill>
            <a:srgbClr val="0070C0"/>
          </a:solidFill>
          <a:ln w="762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rgbClr val="FFFF00"/>
                </a:solidFill>
              </a:rPr>
              <a:t>Después del 1ro de octubre del 2018, el Portal de ELCHC no aceptara certificados</a:t>
            </a:r>
            <a:r>
              <a:rPr lang="es-ES" sz="3200" b="1" dirty="0">
                <a:solidFill>
                  <a:srgbClr val="FFFF00"/>
                </a:solidFill>
              </a:rPr>
              <a:t> </a:t>
            </a:r>
            <a:r>
              <a:rPr lang="es-ES" sz="3200" dirty="0">
                <a:solidFill>
                  <a:srgbClr val="FFFF00"/>
                </a:solidFill>
              </a:rPr>
              <a:t>	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0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41DD1-25F2-4800-8B7C-248AD02A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6" y="191499"/>
            <a:ext cx="10515600" cy="1325563"/>
          </a:xfrm>
        </p:spPr>
        <p:txBody>
          <a:bodyPr/>
          <a:lstStyle/>
          <a:p>
            <a:r>
              <a:rPr lang="en-US" b="1" dirty="0"/>
              <a:t>            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EE7B01-7CDE-4856-81D0-F369AF48B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296" y="942416"/>
            <a:ext cx="5537224" cy="6086345"/>
          </a:xfrm>
        </p:spPr>
        <p:txBody>
          <a:bodyPr>
            <a:normAutofit/>
          </a:bodyPr>
          <a:lstStyle/>
          <a:p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comenzar</a:t>
            </a:r>
            <a:r>
              <a:rPr lang="en-US" dirty="0"/>
              <a:t> a </a:t>
            </a:r>
            <a:r>
              <a:rPr lang="en-US" dirty="0" err="1"/>
              <a:t>usar</a:t>
            </a:r>
            <a:r>
              <a:rPr lang="en-US" dirty="0"/>
              <a:t> las </a:t>
            </a:r>
            <a:r>
              <a:rPr lang="en-US" dirty="0" err="1"/>
              <a:t>nuevas</a:t>
            </a:r>
            <a:r>
              <a:rPr lang="en-US" dirty="0"/>
              <a:t> </a:t>
            </a:r>
            <a:r>
              <a:rPr lang="en-US" dirty="0" err="1"/>
              <a:t>funciones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Portal de OEL. </a:t>
            </a:r>
          </a:p>
          <a:p>
            <a:r>
              <a:rPr lang="en-US" dirty="0"/>
              <a:t> </a:t>
            </a:r>
            <a:r>
              <a:rPr lang="en-US" dirty="0" err="1"/>
              <a:t>Opciones</a:t>
            </a:r>
            <a:r>
              <a:rPr lang="en-US" dirty="0"/>
              <a:t> 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proveedores</a:t>
            </a:r>
            <a:r>
              <a:rPr lang="en-US" dirty="0"/>
              <a:t> </a:t>
            </a:r>
            <a:r>
              <a:rPr lang="en-US" dirty="0" err="1"/>
              <a:t>podran</a:t>
            </a:r>
            <a:r>
              <a:rPr lang="en-US" dirty="0"/>
              <a:t> </a:t>
            </a:r>
            <a:r>
              <a:rPr lang="en-US" dirty="0" err="1"/>
              <a:t>continuar</a:t>
            </a:r>
            <a:r>
              <a:rPr lang="en-US" dirty="0"/>
              <a:t> </a:t>
            </a:r>
            <a:r>
              <a:rPr lang="en-US" dirty="0" err="1"/>
              <a:t>usando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Portal de ELCHC.</a:t>
            </a:r>
          </a:p>
          <a:p>
            <a:r>
              <a:rPr lang="en-US" dirty="0"/>
              <a:t>Como la </a:t>
            </a:r>
            <a:r>
              <a:rPr lang="en-US" dirty="0" err="1"/>
              <a:t>información</a:t>
            </a:r>
            <a:r>
              <a:rPr lang="en-US" dirty="0"/>
              <a:t> actual </a:t>
            </a:r>
            <a:r>
              <a:rPr lang="en-US" dirty="0" err="1"/>
              <a:t>estará</a:t>
            </a:r>
            <a:r>
              <a:rPr lang="en-US" dirty="0"/>
              <a:t> </a:t>
            </a:r>
            <a:r>
              <a:rPr lang="en-US" dirty="0" err="1"/>
              <a:t>conectada</a:t>
            </a:r>
            <a:r>
              <a:rPr lang="en-US" dirty="0"/>
              <a:t> con el Portal de OEL.</a:t>
            </a:r>
          </a:p>
          <a:p>
            <a:r>
              <a:rPr lang="en-US" dirty="0" err="1"/>
              <a:t>Novedades</a:t>
            </a:r>
            <a:r>
              <a:rPr lang="en-US" dirty="0"/>
              <a:t> para </a:t>
            </a:r>
            <a:r>
              <a:rPr lang="en-US" dirty="0" err="1"/>
              <a:t>familias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Portal de OEL.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0C180F-408F-4DDC-9BC5-943D6FA41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1" y="1769798"/>
            <a:ext cx="5346302" cy="3564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869390"/>
      </p:ext>
    </p:extLst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87086" y="2250097"/>
            <a:ext cx="12279086" cy="1751887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Asistencia</a:t>
            </a:r>
            <a:r>
              <a:rPr lang="en-US" sz="4800" b="1" dirty="0"/>
              <a:t> de VPK / School Readiness </a:t>
            </a:r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3BE8F8-496E-4243-B3A8-5632CF7F2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-3982" r="24662" b="37633"/>
          <a:stretch/>
        </p:blipFill>
        <p:spPr>
          <a:xfrm>
            <a:off x="7227587" y="4001984"/>
            <a:ext cx="4964413" cy="29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4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C3F0-B2E6-4C9A-9E4D-39D22082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51" y="-5832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Asistencia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BB49FC7-C503-4FE1-A690-C6CBDA5233B0}"/>
              </a:ext>
            </a:extLst>
          </p:cNvPr>
          <p:cNvSpPr txBox="1">
            <a:spLocks/>
          </p:cNvSpPr>
          <p:nvPr/>
        </p:nvSpPr>
        <p:spPr>
          <a:xfrm>
            <a:off x="482238" y="972736"/>
            <a:ext cx="5256618" cy="5453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asistencia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será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sometida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través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 Portal de OEL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Los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cambios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ajustes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asistencia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incluyendo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pagos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serán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procesados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forma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diferente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Coalición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el Distrito Escolar no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podrán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hacer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cambios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asistencia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proveedores</a:t>
            </a: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 </a:t>
            </a:r>
            <a:r>
              <a:rPr lang="en-US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Excepción</a:t>
            </a:r>
            <a:r>
              <a:rPr lang="en-US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imposible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procesar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pagos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aquellos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proveedores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no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agregen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asistencia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 portal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nuevo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OEL. </a:t>
            </a:r>
            <a:endParaRPr lang="en-US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CCA99-4828-41C4-9B43-353440E8F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60" y="1129919"/>
            <a:ext cx="4033323" cy="4846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2975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E0784-98B4-4FB9-A705-80B6105D7E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0563" y="1063624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 </a:t>
            </a:r>
            <a:r>
              <a:rPr lang="en-US" dirty="0" err="1"/>
              <a:t>asistencia</a:t>
            </a:r>
            <a:r>
              <a:rPr lang="en-US" dirty="0"/>
              <a:t> de VPK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dividida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clase</a:t>
            </a:r>
            <a:r>
              <a:rPr lang="en-US" dirty="0"/>
              <a:t>.</a:t>
            </a:r>
          </a:p>
          <a:p>
            <a:r>
              <a:rPr lang="en-US" dirty="0"/>
              <a:t>La </a:t>
            </a:r>
            <a:r>
              <a:rPr lang="en-US" dirty="0" err="1"/>
              <a:t>asistencia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procesada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niño</a:t>
            </a:r>
            <a:r>
              <a:rPr lang="en-US" dirty="0"/>
              <a:t> de forma individual, para no </a:t>
            </a:r>
            <a:r>
              <a:rPr lang="en-US" dirty="0" err="1"/>
              <a:t>retrasar</a:t>
            </a:r>
            <a:r>
              <a:rPr lang="en-US" dirty="0"/>
              <a:t> el </a:t>
            </a:r>
            <a:r>
              <a:rPr lang="en-US" dirty="0" err="1"/>
              <a:t>proceso</a:t>
            </a:r>
            <a:r>
              <a:rPr lang="en-US" dirty="0"/>
              <a:t> de </a:t>
            </a:r>
            <a:r>
              <a:rPr lang="en-US" dirty="0" err="1"/>
              <a:t>pago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31B2A-53E1-4B1F-A207-417CF0AF9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9837" y="292613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u="sng" dirty="0"/>
              <a:t>El Sistema </a:t>
            </a:r>
            <a:r>
              <a:rPr lang="en-US" sz="2400" u="sng" dirty="0" err="1"/>
              <a:t>automáticamente</a:t>
            </a:r>
            <a:r>
              <a:rPr lang="en-US" sz="2400" dirty="0"/>
              <a:t>:</a:t>
            </a:r>
          </a:p>
          <a:p>
            <a:pPr lvl="1">
              <a:buFont typeface="Open Sans" panose="020B0606030504020204" pitchFamily="34" charset="0"/>
              <a:buChar char="–"/>
            </a:pPr>
            <a:r>
              <a:rPr lang="en-US" dirty="0" err="1"/>
              <a:t>Marcará</a:t>
            </a:r>
            <a:r>
              <a:rPr lang="en-US" dirty="0"/>
              <a:t> 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 </a:t>
            </a:r>
            <a:r>
              <a:rPr lang="en-US" dirty="0" err="1"/>
              <a:t>presentes</a:t>
            </a:r>
            <a:r>
              <a:rPr lang="en-US" dirty="0"/>
              <a:t>. </a:t>
            </a:r>
          </a:p>
          <a:p>
            <a:pPr lvl="1">
              <a:buFont typeface="Open Sans" panose="020B0606030504020204" pitchFamily="34" charset="0"/>
              <a:buChar char="–"/>
            </a:pPr>
            <a:r>
              <a:rPr lang="en-US" dirty="0"/>
              <a:t>Los </a:t>
            </a:r>
            <a:r>
              <a:rPr lang="en-US" dirty="0" err="1"/>
              <a:t>proveedores</a:t>
            </a:r>
            <a:r>
              <a:rPr lang="en-US" dirty="0"/>
              <a:t> solo </a:t>
            </a:r>
            <a:r>
              <a:rPr lang="en-US" dirty="0" err="1"/>
              <a:t>deberán</a:t>
            </a:r>
            <a:r>
              <a:rPr lang="en-US" dirty="0"/>
              <a:t> </a:t>
            </a:r>
            <a:r>
              <a:rPr lang="en-US" dirty="0" err="1"/>
              <a:t>marcar</a:t>
            </a:r>
            <a:r>
              <a:rPr lang="en-US" dirty="0"/>
              <a:t> las </a:t>
            </a:r>
            <a:r>
              <a:rPr lang="en-US" dirty="0" err="1"/>
              <a:t>ausencias</a:t>
            </a:r>
            <a:r>
              <a:rPr lang="en-US" dirty="0"/>
              <a:t> y </a:t>
            </a:r>
            <a:r>
              <a:rPr lang="en-US" dirty="0" err="1"/>
              <a:t>termino</a:t>
            </a:r>
            <a:r>
              <a:rPr lang="en-US" dirty="0"/>
              <a:t> de </a:t>
            </a:r>
            <a:r>
              <a:rPr lang="en-US" dirty="0" err="1"/>
              <a:t>matrículas</a:t>
            </a:r>
            <a:r>
              <a:rPr lang="en-US" dirty="0"/>
              <a:t>.</a:t>
            </a:r>
          </a:p>
          <a:p>
            <a:pPr lvl="1">
              <a:buFont typeface="Open Sans" panose="020B0606030504020204" pitchFamily="34" charset="0"/>
              <a:buChar char="–"/>
            </a:pPr>
            <a:r>
              <a:rPr lang="en-US" dirty="0"/>
              <a:t>Sistema </a:t>
            </a:r>
            <a:r>
              <a:rPr lang="en-US" dirty="0" err="1"/>
              <a:t>incluirá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días</a:t>
            </a:r>
            <a:r>
              <a:rPr lang="en-US" dirty="0"/>
              <a:t> no </a:t>
            </a:r>
            <a:r>
              <a:rPr lang="en-US" dirty="0" err="1"/>
              <a:t>instructivos</a:t>
            </a:r>
            <a:r>
              <a:rPr lang="en-US" dirty="0"/>
              <a:t> </a:t>
            </a:r>
            <a:r>
              <a:rPr lang="en-US" dirty="0" err="1"/>
              <a:t>escogidos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proveedores</a:t>
            </a:r>
            <a:r>
              <a:rPr lang="en-US" dirty="0"/>
              <a:t> de VPK.  </a:t>
            </a:r>
          </a:p>
          <a:p>
            <a:r>
              <a:rPr lang="en-US" sz="2400" dirty="0"/>
              <a:t>La </a:t>
            </a:r>
            <a:r>
              <a:rPr lang="en-US" sz="2400" dirty="0" err="1"/>
              <a:t>asistencia</a:t>
            </a:r>
            <a:r>
              <a:rPr lang="en-US" sz="2400" dirty="0"/>
              <a:t> </a:t>
            </a:r>
            <a:r>
              <a:rPr lang="en-US" sz="2400" dirty="0" err="1"/>
              <a:t>puede</a:t>
            </a:r>
            <a:r>
              <a:rPr lang="en-US" sz="2400" dirty="0"/>
              <a:t>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procesada</a:t>
            </a:r>
            <a:r>
              <a:rPr lang="en-US" sz="2400" dirty="0"/>
              <a:t> a </a:t>
            </a:r>
            <a:r>
              <a:rPr lang="en-US" sz="2400" dirty="0" err="1"/>
              <a:t>diario</a:t>
            </a:r>
            <a:r>
              <a:rPr lang="en-US" sz="2400" dirty="0"/>
              <a:t>, </a:t>
            </a:r>
            <a:r>
              <a:rPr lang="en-US" sz="2400" dirty="0" err="1"/>
              <a:t>semanal</a:t>
            </a:r>
            <a:r>
              <a:rPr lang="en-US" sz="2400" dirty="0"/>
              <a:t> o </a:t>
            </a:r>
            <a:r>
              <a:rPr lang="en-US" sz="2400" dirty="0" err="1"/>
              <a:t>mensualmente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b="1" u="sng" dirty="0"/>
              <a:t>Nueva </a:t>
            </a:r>
            <a:r>
              <a:rPr lang="en-US" sz="2400" b="1" u="sng" dirty="0" err="1"/>
              <a:t>Leyenda</a:t>
            </a:r>
            <a:r>
              <a:rPr lang="en-US" sz="2400" b="1" u="sng" dirty="0"/>
              <a:t> </a:t>
            </a:r>
            <a:r>
              <a:rPr lang="en-US" sz="2400" b="1" u="sng" dirty="0" err="1"/>
              <a:t>en</a:t>
            </a:r>
            <a:r>
              <a:rPr lang="en-US" sz="2400" b="1" u="sng" dirty="0"/>
              <a:t> el Portal:</a:t>
            </a:r>
          </a:p>
          <a:p>
            <a:pPr marL="0" indent="0">
              <a:buNone/>
            </a:pPr>
            <a:endParaRPr lang="en-US" dirty="0"/>
          </a:p>
          <a:p>
            <a:pPr lvl="1">
              <a:buFont typeface="Open Sans" panose="020B0606030504020204" pitchFamily="34" charset="0"/>
              <a:buChar char="–"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F7A500-EA98-4D43-A4A1-864A7C44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9424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Open Sans" panose="020B0606030504020204" pitchFamily="34" charset="0"/>
              </a:rPr>
              <a:t>Asistencia</a:t>
            </a:r>
            <a:r>
              <a:rPr lang="en-US" b="1" dirty="0">
                <a:latin typeface="Open Sans" panose="020B0606030504020204" pitchFamily="34" charset="0"/>
              </a:rPr>
              <a:t> de VPK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AE5B5-95CE-48C3-96A4-677AB585C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578" y="4745198"/>
            <a:ext cx="4162326" cy="185471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B97DD4C-2961-4C64-9258-C748C08CC22F}"/>
              </a:ext>
            </a:extLst>
          </p:cNvPr>
          <p:cNvSpPr/>
          <p:nvPr/>
        </p:nvSpPr>
        <p:spPr>
          <a:xfrm>
            <a:off x="1484460" y="3598651"/>
            <a:ext cx="3785191" cy="3098847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Comenzar</a:t>
            </a:r>
            <a:r>
              <a:rPr lang="en-US" sz="2400" b="1" dirty="0">
                <a:solidFill>
                  <a:schemeClr val="bg1"/>
                </a:solidFill>
              </a:rPr>
              <a:t> a </a:t>
            </a:r>
            <a:r>
              <a:rPr lang="en-US" sz="2400" b="1" dirty="0" err="1">
                <a:solidFill>
                  <a:schemeClr val="bg1"/>
                </a:solidFill>
              </a:rPr>
              <a:t>someter</a:t>
            </a:r>
            <a:r>
              <a:rPr lang="en-US" sz="2400" b="1" dirty="0">
                <a:solidFill>
                  <a:schemeClr val="bg1"/>
                </a:solidFill>
              </a:rPr>
              <a:t> la </a:t>
            </a:r>
            <a:r>
              <a:rPr lang="en-US" sz="2400" b="1" dirty="0" err="1">
                <a:solidFill>
                  <a:schemeClr val="bg1"/>
                </a:solidFill>
              </a:rPr>
              <a:t>asistencia</a:t>
            </a:r>
            <a:r>
              <a:rPr lang="en-US" sz="2400" b="1" dirty="0">
                <a:solidFill>
                  <a:schemeClr val="bg1"/>
                </a:solidFill>
              </a:rPr>
              <a:t> de VPK para el </a:t>
            </a:r>
            <a:r>
              <a:rPr lang="en-US" sz="2400" b="1" dirty="0" err="1">
                <a:solidFill>
                  <a:schemeClr val="bg1"/>
                </a:solidFill>
              </a:rPr>
              <a:t>Otono</a:t>
            </a:r>
            <a:r>
              <a:rPr lang="en-US" sz="2400" b="1" dirty="0">
                <a:solidFill>
                  <a:schemeClr val="bg1"/>
                </a:solidFill>
              </a:rPr>
              <a:t> del 2018 </a:t>
            </a:r>
            <a:r>
              <a:rPr lang="en-US" sz="2400" b="1" dirty="0" err="1">
                <a:solidFill>
                  <a:schemeClr val="bg1"/>
                </a:solidFill>
              </a:rPr>
              <a:t>en</a:t>
            </a:r>
            <a:r>
              <a:rPr lang="en-US" sz="2400" b="1" dirty="0">
                <a:solidFill>
                  <a:schemeClr val="bg1"/>
                </a:solidFill>
              </a:rPr>
              <a:t> el Portal Nuevo</a:t>
            </a:r>
          </a:p>
        </p:txBody>
      </p:sp>
    </p:spTree>
    <p:extLst>
      <p:ext uri="{BB962C8B-B14F-4D97-AF65-F5344CB8AC3E}">
        <p14:creationId xmlns:p14="http://schemas.microsoft.com/office/powerpoint/2010/main" val="160550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B7CF1-43FF-419D-9C75-8F6B770E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-168783"/>
            <a:ext cx="11587843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Muestra de la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Asistencia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 Portal de OEL (cont.)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A610B-CCBC-4FC3-B42E-BF9EACF51C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D4273-18D3-4B16-83C3-0CEABB08A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03" y="739366"/>
            <a:ext cx="11320029" cy="574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30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96D12-9E6C-4FF4-A150-3DD8C3538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" y="-139700"/>
            <a:ext cx="10515600" cy="1325563"/>
          </a:xfrm>
        </p:spPr>
        <p:txBody>
          <a:bodyPr/>
          <a:lstStyle/>
          <a:p>
            <a:r>
              <a:rPr lang="en-US" b="1" dirty="0" err="1"/>
              <a:t>Asistencia</a:t>
            </a:r>
            <a:r>
              <a:rPr lang="en-US" b="1" dirty="0"/>
              <a:t> de School Readiness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D63E5-D6A8-487C-B102-9C86618D8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254" y="1135812"/>
            <a:ext cx="5575757" cy="486861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Al </a:t>
            </a:r>
            <a:r>
              <a:rPr lang="en-US" dirty="0" err="1"/>
              <a:t>marcar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ausencia</a:t>
            </a:r>
            <a:r>
              <a:rPr lang="en-US" dirty="0"/>
              <a:t>, el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automáticamente</a:t>
            </a:r>
            <a:r>
              <a:rPr lang="en-US" dirty="0"/>
              <a:t> le </a:t>
            </a:r>
            <a:r>
              <a:rPr lang="en-US" dirty="0" err="1"/>
              <a:t>guiará</a:t>
            </a:r>
            <a:r>
              <a:rPr lang="en-US" dirty="0"/>
              <a:t> a </a:t>
            </a:r>
            <a:r>
              <a:rPr lang="en-US" dirty="0" err="1"/>
              <a:t>seleccionar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razón</a:t>
            </a:r>
            <a:r>
              <a:rPr lang="en-US" dirty="0"/>
              <a:t> e </a:t>
            </a:r>
            <a:r>
              <a:rPr lang="en-US" dirty="0" err="1"/>
              <a:t>incluir</a:t>
            </a:r>
            <a:r>
              <a:rPr lang="en-US" dirty="0"/>
              <a:t> un </a:t>
            </a:r>
            <a:r>
              <a:rPr lang="en-US" dirty="0" err="1"/>
              <a:t>comentario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 La </a:t>
            </a:r>
            <a:r>
              <a:rPr lang="en-US" dirty="0" err="1"/>
              <a:t>asistencia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procesada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niño</a:t>
            </a:r>
            <a:r>
              <a:rPr lang="en-US" dirty="0"/>
              <a:t> para no </a:t>
            </a:r>
            <a:r>
              <a:rPr lang="en-US" dirty="0" err="1"/>
              <a:t>atrasar</a:t>
            </a:r>
            <a:r>
              <a:rPr lang="en-US" dirty="0"/>
              <a:t> el </a:t>
            </a:r>
            <a:r>
              <a:rPr lang="en-US" dirty="0" err="1"/>
              <a:t>pago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800" dirty="0"/>
              <a:t>El </a:t>
            </a:r>
            <a:r>
              <a:rPr lang="en-US" sz="2800" dirty="0" err="1"/>
              <a:t>sistema</a:t>
            </a:r>
            <a:r>
              <a:rPr lang="en-US" sz="2800" dirty="0"/>
              <a:t> </a:t>
            </a:r>
            <a:r>
              <a:rPr lang="en-US" sz="2800" dirty="0" err="1"/>
              <a:t>automáticamente</a:t>
            </a:r>
            <a:r>
              <a:rPr lang="en-US" sz="2800" dirty="0"/>
              <a:t> </a:t>
            </a:r>
            <a:r>
              <a:rPr lang="en-US" sz="2800" dirty="0" err="1"/>
              <a:t>marcará</a:t>
            </a:r>
            <a:r>
              <a:rPr lang="en-US" sz="2800" dirty="0"/>
              <a:t> a </a:t>
            </a:r>
            <a:r>
              <a:rPr lang="en-US" sz="2800" dirty="0" err="1"/>
              <a:t>todos</a:t>
            </a:r>
            <a:r>
              <a:rPr lang="en-US" sz="2800" dirty="0"/>
              <a:t>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niños</a:t>
            </a:r>
            <a:r>
              <a:rPr lang="en-US" sz="2800" dirty="0"/>
              <a:t> </a:t>
            </a:r>
            <a:r>
              <a:rPr lang="en-US" sz="2800" dirty="0" err="1"/>
              <a:t>presentes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Los </a:t>
            </a:r>
            <a:r>
              <a:rPr lang="en-US" sz="2800" dirty="0" err="1"/>
              <a:t>proveedores</a:t>
            </a:r>
            <a:r>
              <a:rPr lang="en-US" sz="2800" dirty="0"/>
              <a:t> solo </a:t>
            </a:r>
            <a:r>
              <a:rPr lang="en-US" sz="2800" dirty="0" err="1"/>
              <a:t>deberán</a:t>
            </a:r>
            <a:r>
              <a:rPr lang="en-US" sz="2800" dirty="0"/>
              <a:t> </a:t>
            </a:r>
            <a:r>
              <a:rPr lang="en-US" sz="2800" dirty="0" err="1"/>
              <a:t>marcar</a:t>
            </a:r>
            <a:r>
              <a:rPr lang="en-US" sz="2800" dirty="0"/>
              <a:t> las </a:t>
            </a:r>
            <a:r>
              <a:rPr lang="en-US" sz="2800" dirty="0" err="1"/>
              <a:t>ausencias</a:t>
            </a:r>
            <a:r>
              <a:rPr lang="en-US" sz="2800" dirty="0"/>
              <a:t> y </a:t>
            </a:r>
            <a:r>
              <a:rPr lang="en-US" sz="2800" dirty="0" err="1"/>
              <a:t>terminos</a:t>
            </a:r>
            <a:r>
              <a:rPr lang="en-US" sz="2800" dirty="0"/>
              <a:t> de </a:t>
            </a:r>
            <a:r>
              <a:rPr lang="en-US" sz="2800" dirty="0" err="1"/>
              <a:t>matrículas</a:t>
            </a:r>
            <a:r>
              <a:rPr lang="en-US" sz="28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3B77FD-ED1E-4B43-BAB1-297920F3E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387" y="1135812"/>
            <a:ext cx="4341363" cy="5041704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8FD5FC4-4F17-47D4-905B-7EBA34457710}"/>
              </a:ext>
            </a:extLst>
          </p:cNvPr>
          <p:cNvSpPr/>
          <p:nvPr/>
        </p:nvSpPr>
        <p:spPr>
          <a:xfrm>
            <a:off x="6947000" y="1594885"/>
            <a:ext cx="3005075" cy="23497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71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6EC84-CDA7-4DBE-8652-B684C4D0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65" y="1005995"/>
            <a:ext cx="10347949" cy="55223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D8A6B62-243E-4041-8DC6-F93BEDCCC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2" y="0"/>
            <a:ext cx="11437257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Muestra de la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Asistencia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 Portal de OEL (cont.)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57962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64FFD-BD46-4B7E-97C1-5F2EF09B6C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4" t="2237" r="1114" b="205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F0F7BA-2FC9-476C-8DC0-9EC398207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525" y="-1288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Asistencia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School Readiness Video</a:t>
            </a:r>
            <a:endParaRPr lang="en-US" dirty="0"/>
          </a:p>
        </p:txBody>
      </p:sp>
      <p:pic>
        <p:nvPicPr>
          <p:cNvPr id="4" name="SR Attendance Training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679" y="863702"/>
            <a:ext cx="10702971" cy="56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216" y="4964186"/>
            <a:ext cx="2588989" cy="1725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FF7B1-218D-4E0D-A44F-61A2F02DB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46" y="277144"/>
            <a:ext cx="10987910" cy="818009"/>
          </a:xfrm>
        </p:spPr>
        <p:txBody>
          <a:bodyPr>
            <a:normAutofit fontScale="90000"/>
          </a:bodyPr>
          <a:lstStyle/>
          <a:p>
            <a:r>
              <a:rPr lang="en-US" sz="3600" b="1" dirty="0" err="1"/>
              <a:t>Novedades</a:t>
            </a:r>
            <a:r>
              <a:rPr lang="en-US" sz="3600" b="1" dirty="0"/>
              <a:t> para las </a:t>
            </a:r>
            <a:r>
              <a:rPr lang="en-US" sz="3600" b="1" dirty="0" err="1"/>
              <a:t>familias</a:t>
            </a:r>
            <a:r>
              <a:rPr lang="en-US" sz="3600" b="1" dirty="0"/>
              <a:t> </a:t>
            </a:r>
            <a:r>
              <a:rPr lang="en-US" sz="3600" b="1" dirty="0" err="1"/>
              <a:t>en</a:t>
            </a:r>
            <a:r>
              <a:rPr lang="en-US" sz="3600" b="1" dirty="0"/>
              <a:t> el Portal de OEL?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25540-BC04-4071-AF29-605050814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6360" y="1413918"/>
            <a:ext cx="5657240" cy="368458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procesos</a:t>
            </a:r>
            <a:r>
              <a:rPr lang="en-US" dirty="0"/>
              <a:t> para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elegibles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programa</a:t>
            </a:r>
            <a:r>
              <a:rPr lang="en-US" dirty="0"/>
              <a:t> de School Readiness se </a:t>
            </a:r>
            <a:r>
              <a:rPr lang="en-US" dirty="0" err="1"/>
              <a:t>harán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del Portal de </a:t>
            </a:r>
            <a:r>
              <a:rPr lang="en-US" dirty="0" err="1"/>
              <a:t>Familia</a:t>
            </a:r>
            <a:r>
              <a:rPr lang="en-US" dirty="0"/>
              <a:t> de OEL. </a:t>
            </a:r>
          </a:p>
          <a:p>
            <a:r>
              <a:rPr lang="en-US" dirty="0" err="1"/>
              <a:t>Aplicar</a:t>
            </a:r>
            <a:r>
              <a:rPr lang="en-US" dirty="0"/>
              <a:t>  para </a:t>
            </a:r>
            <a:r>
              <a:rPr lang="en-US" dirty="0" err="1"/>
              <a:t>servicios</a:t>
            </a:r>
            <a:r>
              <a:rPr lang="en-US" dirty="0"/>
              <a:t> de </a:t>
            </a:r>
            <a:r>
              <a:rPr lang="en-US" dirty="0" err="1"/>
              <a:t>cuido</a:t>
            </a:r>
            <a:r>
              <a:rPr lang="en-US" dirty="0"/>
              <a:t> de </a:t>
            </a:r>
            <a:r>
              <a:rPr lang="en-US" dirty="0" err="1"/>
              <a:t>niños</a:t>
            </a:r>
            <a:r>
              <a:rPr lang="en-US" dirty="0"/>
              <a:t> con School Readiness. </a:t>
            </a:r>
          </a:p>
          <a:p>
            <a:r>
              <a:rPr lang="en-US" dirty="0"/>
              <a:t>No se </a:t>
            </a:r>
            <a:r>
              <a:rPr lang="en-US" dirty="0" err="1"/>
              <a:t>aceptarán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futuro</a:t>
            </a:r>
            <a:r>
              <a:rPr lang="en-US" dirty="0"/>
              <a:t> </a:t>
            </a:r>
            <a:r>
              <a:rPr lang="en-US" dirty="0" err="1"/>
              <a:t>paquetes</a:t>
            </a:r>
            <a:r>
              <a:rPr lang="en-US" dirty="0"/>
              <a:t> de </a:t>
            </a:r>
            <a:r>
              <a:rPr lang="en-US" dirty="0" err="1"/>
              <a:t>renovaciones</a:t>
            </a:r>
            <a:r>
              <a:rPr lang="en-US" dirty="0"/>
              <a:t> </a:t>
            </a:r>
            <a:r>
              <a:rPr lang="en-US" dirty="0" err="1"/>
              <a:t>faxeados</a:t>
            </a:r>
            <a:r>
              <a:rPr lang="en-US" dirty="0"/>
              <a:t> o de </a:t>
            </a:r>
            <a:r>
              <a:rPr lang="en-US" dirty="0" err="1"/>
              <a:t>papel</a:t>
            </a:r>
            <a:r>
              <a:rPr lang="en-US" dirty="0"/>
              <a:t>. </a:t>
            </a:r>
          </a:p>
          <a:p>
            <a:endParaRPr lang="en-US" sz="2700" dirty="0"/>
          </a:p>
          <a:p>
            <a:pPr lvl="0"/>
            <a:endParaRPr lang="en-US" sz="2700" dirty="0"/>
          </a:p>
          <a:p>
            <a:pPr lvl="0"/>
            <a:endParaRPr lang="en-US" sz="2700" dirty="0"/>
          </a:p>
          <a:p>
            <a:pPr marL="0" lvl="0" indent="0">
              <a:buNone/>
            </a:pP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868" y="1508313"/>
            <a:ext cx="5491433" cy="3684588"/>
          </a:xfrm>
        </p:spPr>
        <p:txBody>
          <a:bodyPr>
            <a:normAutofit/>
          </a:bodyPr>
          <a:lstStyle/>
          <a:p>
            <a:pPr lvl="0"/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documentos</a:t>
            </a:r>
            <a:r>
              <a:rPr lang="en-US" dirty="0"/>
              <a:t> de  </a:t>
            </a:r>
            <a:r>
              <a:rPr lang="en-US" dirty="0" err="1"/>
              <a:t>elegibilidad</a:t>
            </a:r>
            <a:r>
              <a:rPr lang="en-US" dirty="0"/>
              <a:t> </a:t>
            </a:r>
            <a:r>
              <a:rPr lang="en-US" dirty="0" err="1"/>
              <a:t>deberán</a:t>
            </a:r>
            <a:r>
              <a:rPr lang="en-US" dirty="0"/>
              <a:t> </a:t>
            </a:r>
            <a:r>
              <a:rPr lang="en-US" dirty="0" err="1"/>
              <a:t>subirse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portal. </a:t>
            </a:r>
          </a:p>
          <a:p>
            <a:pPr lvl="0"/>
            <a:r>
              <a:rPr lang="en-US" dirty="0" err="1"/>
              <a:t>Habilidad</a:t>
            </a:r>
            <a:r>
              <a:rPr lang="en-US" dirty="0"/>
              <a:t> de </a:t>
            </a:r>
            <a:r>
              <a:rPr lang="en-US" dirty="0" err="1"/>
              <a:t>buscar</a:t>
            </a:r>
            <a:r>
              <a:rPr lang="en-US" dirty="0"/>
              <a:t> y </a:t>
            </a:r>
            <a:r>
              <a:rPr lang="en-US" dirty="0" err="1"/>
              <a:t>escojer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proveedor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Recertificación</a:t>
            </a:r>
            <a:endParaRPr lang="en-US" dirty="0"/>
          </a:p>
          <a:p>
            <a:r>
              <a:rPr lang="en-US" dirty="0" err="1"/>
              <a:t>Cambio</a:t>
            </a:r>
            <a:r>
              <a:rPr lang="en-US" dirty="0"/>
              <a:t> de </a:t>
            </a:r>
            <a:r>
              <a:rPr lang="en-US" dirty="0" err="1"/>
              <a:t>proveedor</a:t>
            </a:r>
            <a:r>
              <a:rPr lang="en-US" dirty="0"/>
              <a:t>.</a:t>
            </a:r>
          </a:p>
          <a:p>
            <a:r>
              <a:rPr lang="en-US" dirty="0" err="1"/>
              <a:t>Reportar</a:t>
            </a:r>
            <a:r>
              <a:rPr lang="en-US" dirty="0"/>
              <a:t> y </a:t>
            </a:r>
            <a:r>
              <a:rPr lang="en-US" dirty="0" err="1"/>
              <a:t>actualizar</a:t>
            </a:r>
            <a:r>
              <a:rPr lang="en-US" dirty="0"/>
              <a:t> </a:t>
            </a:r>
            <a:r>
              <a:rPr lang="en-US" dirty="0" err="1"/>
              <a:t>cambios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32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440D9-352F-472D-AF7C-D8A955DE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64085"/>
            <a:ext cx="10515600" cy="1325563"/>
          </a:xfrm>
        </p:spPr>
        <p:txBody>
          <a:bodyPr/>
          <a:lstStyle/>
          <a:p>
            <a:pPr algn="ctr"/>
            <a:r>
              <a:rPr lang="en-US" b="1" dirty="0" err="1"/>
              <a:t>Recursos</a:t>
            </a:r>
            <a:r>
              <a:rPr lang="en-US" b="1" dirty="0"/>
              <a:t> y </a:t>
            </a:r>
            <a:r>
              <a:rPr lang="en-US" b="1" dirty="0" err="1"/>
              <a:t>Asistencia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FC7B2-768D-4409-B9A5-44E204F1F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677" y="1079500"/>
            <a:ext cx="11756723" cy="5867400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600" b="1" dirty="0">
                <a:solidFill>
                  <a:srgbClr val="252B65"/>
                </a:solidFill>
                <a:latin typeface="+mj-lt"/>
                <a:ea typeface="Open Sans" charset="0"/>
                <a:cs typeface="Open Sans" charset="0"/>
              </a:rPr>
              <a:t>ELCHC YouTube Channel: </a:t>
            </a:r>
            <a:r>
              <a:rPr lang="en-US" sz="3000" u="sng" dirty="0">
                <a:latin typeface="+mj-lt"/>
                <a:hlinkClick r:id="rId2"/>
              </a:rPr>
              <a:t>https://www.youtube.com/user/ELCHillsborough</a:t>
            </a:r>
            <a:endParaRPr lang="en-US" sz="3000" u="sng" dirty="0">
              <a:latin typeface="+mj-lt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>
                <a:latin typeface="+mj-lt"/>
              </a:rPr>
              <a:t>Training Videos Produced by OEL for Providers and Families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>
                <a:latin typeface="+mj-lt"/>
              </a:rPr>
              <a:t>Later this Summer: Recorded Webinar of this Training Series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600" b="1" dirty="0">
                <a:solidFill>
                  <a:srgbClr val="252B65"/>
                </a:solidFill>
                <a:latin typeface="+mj-lt"/>
                <a:ea typeface="Open Sans" charset="0"/>
                <a:cs typeface="Open Sans" charset="0"/>
              </a:rPr>
              <a:t>OEL Provider Services User Guide </a:t>
            </a:r>
            <a:r>
              <a:rPr lang="en-US" sz="2600" dirty="0">
                <a:solidFill>
                  <a:srgbClr val="252B65"/>
                </a:solidFill>
                <a:latin typeface="+mj-lt"/>
                <a:ea typeface="Open Sans" charset="0"/>
                <a:cs typeface="Open Sans" charset="0"/>
              </a:rPr>
              <a:t>(link on Dashboard of the OEL Provider Services Portal Home Screen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600" b="1" dirty="0">
                <a:solidFill>
                  <a:srgbClr val="252B65"/>
                </a:solidFill>
                <a:latin typeface="+mj-lt"/>
                <a:ea typeface="Open Sans" charset="0"/>
                <a:cs typeface="Open Sans" charset="0"/>
              </a:rPr>
              <a:t>School District’s School Readiness Services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252B65"/>
                </a:solidFill>
                <a:latin typeface="+mj-lt"/>
                <a:ea typeface="Open Sans" charset="0"/>
                <a:cs typeface="Open Sans" charset="0"/>
              </a:rPr>
              <a:t>Net Park Office Phone: 813-744-8941, press “1”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252B65"/>
                </a:solidFill>
                <a:latin typeface="+mj-lt"/>
                <a:ea typeface="Open Sans" charset="0"/>
                <a:cs typeface="Open Sans" charset="0"/>
              </a:rPr>
              <a:t>North Tampa Office Phone: 813-419-5391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600" b="1" dirty="0">
                <a:solidFill>
                  <a:srgbClr val="252B65"/>
                </a:solidFill>
                <a:latin typeface="+mj-lt"/>
                <a:ea typeface="Open Sans" charset="0"/>
                <a:cs typeface="Open Sans" charset="0"/>
              </a:rPr>
              <a:t>ELC of Hillsborough County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600" dirty="0">
                <a:solidFill>
                  <a:srgbClr val="252B65"/>
                </a:solidFill>
                <a:latin typeface="+mj-lt"/>
                <a:ea typeface="Open Sans" charset="0"/>
                <a:cs typeface="Open Sans" charset="0"/>
              </a:rPr>
              <a:t>Phone: 813-515-2340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600" dirty="0">
                <a:solidFill>
                  <a:srgbClr val="252B65"/>
                </a:solidFill>
                <a:latin typeface="+mj-lt"/>
                <a:ea typeface="Open Sans" charset="0"/>
                <a:cs typeface="Open Sans" charset="0"/>
              </a:rPr>
              <a:t>Contact your Finance or Family Services Specialist for assistance with Attendance or Enrollments</a:t>
            </a:r>
            <a:endParaRPr lang="en-US" dirty="0">
              <a:solidFill>
                <a:srgbClr val="252B65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93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54E7084-1C6E-4289-AF6A-F80F8B5C8D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805972"/>
            <a:ext cx="5545057" cy="350262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A62EB9F-D6CE-4FE2-ABC8-781FC1B0F6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7700" y="339725"/>
            <a:ext cx="10515600" cy="13255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GRACIAS POR PRESENCIA HOY!</a:t>
            </a:r>
            <a:endParaRPr lang="en-US" sz="4400" b="1" dirty="0">
              <a:solidFill>
                <a:schemeClr val="accent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2B5620-9085-458B-8C32-F4E58484D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671" y="2428272"/>
            <a:ext cx="4962629" cy="248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90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96567" y="1305650"/>
            <a:ext cx="11971735" cy="2387600"/>
          </a:xfrm>
        </p:spPr>
        <p:txBody>
          <a:bodyPr/>
          <a:lstStyle/>
          <a:p>
            <a:r>
              <a:rPr lang="en-US" b="1" dirty="0"/>
              <a:t>Portal de </a:t>
            </a:r>
            <a:r>
              <a:rPr lang="en-US" b="1" dirty="0" err="1"/>
              <a:t>Proveedores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OEL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3BE8F8-496E-4243-B3A8-5632CF7F2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-3982" r="24662" b="37633"/>
          <a:stretch/>
        </p:blipFill>
        <p:spPr>
          <a:xfrm>
            <a:off x="7227586" y="3895106"/>
            <a:ext cx="4964413" cy="29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1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BC93D5-2853-4611-B8AE-C0BAC6E8F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88" y="1139170"/>
            <a:ext cx="5345692" cy="4096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AE4AFE-1B0B-4395-8788-C30B7C3FF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9600"/>
            <a:ext cx="12060936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</a:rPr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es</a:t>
            </a:r>
            <a:r>
              <a:rPr lang="en-US" b="1" dirty="0"/>
              <a:t> el Portal de OEL?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87B22-7FB9-4514-A607-B340165A5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55163"/>
            <a:ext cx="7919357" cy="4978294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mismo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sistema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utilizado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para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crear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perfiles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y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contratos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2018-2019.</a:t>
            </a:r>
          </a:p>
          <a:p>
            <a:pPr marL="285750" indent="-285750">
              <a:buFont typeface="Arial" charset="0"/>
              <a:buChar char="•"/>
            </a:pPr>
            <a:r>
              <a:rPr lang="es-ES" altLang="es-ES" dirty="0">
                <a:solidFill>
                  <a:srgbClr val="212121"/>
                </a:solidFill>
                <a:latin typeface="inherit"/>
              </a:rPr>
              <a:t>Es un sistema estatal en línea, el cual administra CCR&amp;R, </a:t>
            </a:r>
            <a:r>
              <a:rPr lang="es-ES" altLang="es-ES" dirty="0" err="1">
                <a:solidFill>
                  <a:srgbClr val="212121"/>
                </a:solidFill>
                <a:latin typeface="inherit"/>
              </a:rPr>
              <a:t>School</a:t>
            </a:r>
            <a:r>
              <a:rPr lang="es-ES" altLang="es-ES" dirty="0">
                <a:solidFill>
                  <a:srgbClr val="212121"/>
                </a:solidFill>
                <a:latin typeface="inherit"/>
              </a:rPr>
              <a:t> </a:t>
            </a:r>
            <a:r>
              <a:rPr lang="es-ES" altLang="es-ES" dirty="0" err="1">
                <a:solidFill>
                  <a:srgbClr val="212121"/>
                </a:solidFill>
                <a:latin typeface="inherit"/>
              </a:rPr>
              <a:t>Readiness</a:t>
            </a:r>
            <a:r>
              <a:rPr lang="es-ES" altLang="es-ES" dirty="0">
                <a:solidFill>
                  <a:srgbClr val="212121"/>
                </a:solidFill>
                <a:latin typeface="inherit"/>
              </a:rPr>
              <a:t> y VPK.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OEL-Office of Early Learning, Florida Department of Education</a:t>
            </a:r>
            <a:endParaRPr lang="en-US" dirty="0">
              <a:latin typeface="Open Sans" charset="0"/>
              <a:ea typeface="Open Sans" charset="0"/>
              <a:cs typeface="Open Sans" charset="0"/>
              <a:hlinkClick r:id="rId3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52B65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https://providerservices.floridaearlylearning.com</a:t>
            </a:r>
            <a:endParaRPr lang="en-US" dirty="0">
              <a:solidFill>
                <a:srgbClr val="252B65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252B65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13621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63560" y="597620"/>
            <a:ext cx="3577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OEL</a:t>
            </a:r>
          </a:p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Provider Services Portal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7456" y="4123463"/>
            <a:ext cx="2246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Coalition Portal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71701" y="4161421"/>
            <a:ext cx="2042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Family Portal</a:t>
            </a:r>
          </a:p>
        </p:txBody>
      </p:sp>
      <p:sp>
        <p:nvSpPr>
          <p:cNvPr id="17" name="Oval 4"/>
          <p:cNvSpPr/>
          <p:nvPr/>
        </p:nvSpPr>
        <p:spPr>
          <a:xfrm>
            <a:off x="9012948" y="2528944"/>
            <a:ext cx="3017520" cy="185166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200" b="1" kern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022986" y="3214031"/>
            <a:ext cx="2741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ELCHC Provider Portal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40" y="363981"/>
            <a:ext cx="2505199" cy="2036937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2262156" y="2167280"/>
            <a:ext cx="0" cy="8934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4844" y="1692545"/>
            <a:ext cx="3345926" cy="453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1409420-48A9-4DD9-896F-D6727F2B5DFA}"/>
              </a:ext>
            </a:extLst>
          </p:cNvPr>
          <p:cNvSpPr txBox="1"/>
          <p:nvPr/>
        </p:nvSpPr>
        <p:spPr>
          <a:xfrm>
            <a:off x="1367393" y="4585128"/>
            <a:ext cx="2052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ASQs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Messaging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Sign-in/out sheets</a:t>
            </a:r>
          </a:p>
        </p:txBody>
      </p:sp>
    </p:spTree>
    <p:extLst>
      <p:ext uri="{BB962C8B-B14F-4D97-AF65-F5344CB8AC3E}">
        <p14:creationId xmlns:p14="http://schemas.microsoft.com/office/powerpoint/2010/main" val="566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  <p:bldP spid="8" grpId="0"/>
      <p:bldP spid="9" grpId="0"/>
      <p:bldP spid="17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cambi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35" y="510891"/>
            <a:ext cx="10503570" cy="605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1B9580A-5A47-4DBE-9103-673A802AAFA5}"/>
              </a:ext>
            </a:extLst>
          </p:cNvPr>
          <p:cNvSpPr txBox="1">
            <a:spLocks/>
          </p:cNvSpPr>
          <p:nvPr/>
        </p:nvSpPr>
        <p:spPr>
          <a:xfrm>
            <a:off x="1244431" y="1077867"/>
            <a:ext cx="4406747" cy="520764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Matrículas</a:t>
            </a:r>
            <a:r>
              <a:rPr lang="en-US" sz="4000" b="1" dirty="0">
                <a:solidFill>
                  <a:schemeClr val="bg1"/>
                </a:solidFill>
              </a:rPr>
              <a:t> y </a:t>
            </a:r>
            <a:r>
              <a:rPr lang="en-US" sz="4000" b="1" dirty="0" err="1">
                <a:solidFill>
                  <a:schemeClr val="bg1"/>
                </a:solidFill>
              </a:rPr>
              <a:t>asistencia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estarán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disponibles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en</a:t>
            </a:r>
            <a:r>
              <a:rPr lang="en-US" sz="4000" b="1" dirty="0">
                <a:solidFill>
                  <a:schemeClr val="bg1"/>
                </a:solidFill>
              </a:rPr>
              <a:t> el Portal de OEL a </a:t>
            </a:r>
            <a:r>
              <a:rPr lang="en-US" sz="4000" b="1" dirty="0" err="1">
                <a:solidFill>
                  <a:schemeClr val="bg1"/>
                </a:solidFill>
              </a:rPr>
              <a:t>partir</a:t>
            </a:r>
            <a:r>
              <a:rPr lang="en-US" sz="4000" b="1" dirty="0">
                <a:solidFill>
                  <a:schemeClr val="bg1"/>
                </a:solidFill>
              </a:rPr>
              <a:t> del 2 de </a:t>
            </a:r>
            <a:r>
              <a:rPr lang="en-US" sz="4000" b="1" dirty="0" err="1">
                <a:solidFill>
                  <a:schemeClr val="bg1"/>
                </a:solidFill>
              </a:rPr>
              <a:t>julio</a:t>
            </a:r>
            <a:r>
              <a:rPr lang="en-US" sz="4000" b="1" dirty="0">
                <a:solidFill>
                  <a:schemeClr val="bg1"/>
                </a:solidFill>
              </a:rPr>
              <a:t> del 2018</a:t>
            </a:r>
          </a:p>
        </p:txBody>
      </p:sp>
    </p:spTree>
    <p:extLst>
      <p:ext uri="{BB962C8B-B14F-4D97-AF65-F5344CB8AC3E}">
        <p14:creationId xmlns:p14="http://schemas.microsoft.com/office/powerpoint/2010/main" val="134360356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50E7230-3E7F-4CA2-B84C-33366C895B6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977" y="1708151"/>
            <a:ext cx="7246023" cy="4300537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553AA5-53CD-4861-974A-B664096F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482" y="333356"/>
            <a:ext cx="11779517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</a:t>
            </a:r>
            <a:r>
              <a:rPr lang="en-US" b="1" dirty="0" err="1"/>
              <a:t>Funciones</a:t>
            </a:r>
            <a:r>
              <a:rPr lang="en-US" b="1" dirty="0"/>
              <a:t> que </a:t>
            </a:r>
            <a:r>
              <a:rPr lang="en-US" b="1" dirty="0" err="1"/>
              <a:t>pueden</a:t>
            </a:r>
            <a:r>
              <a:rPr lang="en-US" b="1" dirty="0"/>
              <a:t> </a:t>
            </a:r>
            <a:r>
              <a:rPr lang="en-US" b="1" dirty="0" err="1"/>
              <a:t>seguir</a:t>
            </a:r>
            <a:r>
              <a:rPr lang="en-US" b="1" dirty="0"/>
              <a:t> </a:t>
            </a:r>
            <a:r>
              <a:rPr lang="en-US" b="1" dirty="0" err="1"/>
              <a:t>siendo</a:t>
            </a:r>
            <a:r>
              <a:rPr lang="en-US" b="1" dirty="0"/>
              <a:t> </a:t>
            </a:r>
            <a:r>
              <a:rPr lang="en-US" b="1" dirty="0" err="1"/>
              <a:t>usadas</a:t>
            </a:r>
            <a:r>
              <a:rPr lang="en-US" b="1" dirty="0"/>
              <a:t> para VPK </a:t>
            </a:r>
            <a:r>
              <a:rPr lang="en-US" b="1" dirty="0" err="1"/>
              <a:t>en</a:t>
            </a:r>
            <a:r>
              <a:rPr lang="en-US" b="1" dirty="0"/>
              <a:t> el </a:t>
            </a:r>
            <a:r>
              <a:rPr lang="en-US" b="1" u="sng" dirty="0"/>
              <a:t>ELCHC Provider Portal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46717E-E173-4D6A-BCBE-81B3C4A0F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2483" y="2224628"/>
            <a:ext cx="6493643" cy="3673982"/>
          </a:xfrm>
        </p:spPr>
        <p:txBody>
          <a:bodyPr>
            <a:normAutofit/>
          </a:bodyPr>
          <a:lstStyle/>
          <a:p>
            <a:r>
              <a:rPr lang="en-US" dirty="0" err="1"/>
              <a:t>Mensajes</a:t>
            </a:r>
            <a:r>
              <a:rPr lang="en-US" dirty="0"/>
              <a:t> de ELCHC.</a:t>
            </a:r>
          </a:p>
          <a:p>
            <a:r>
              <a:rPr lang="en-US" dirty="0" err="1"/>
              <a:t>Enviar</a:t>
            </a:r>
            <a:r>
              <a:rPr lang="en-US" dirty="0"/>
              <a:t> la </a:t>
            </a:r>
            <a:r>
              <a:rPr lang="en-US" dirty="0" err="1"/>
              <a:t>asistencia</a:t>
            </a:r>
            <a:r>
              <a:rPr lang="en-US" dirty="0"/>
              <a:t> de Sign in/out.</a:t>
            </a:r>
          </a:p>
          <a:p>
            <a:r>
              <a:rPr lang="en-US" dirty="0" err="1"/>
              <a:t>Matrículas</a:t>
            </a:r>
            <a:r>
              <a:rPr lang="en-US" dirty="0"/>
              <a:t> para el </a:t>
            </a:r>
            <a:r>
              <a:rPr lang="en-US" dirty="0" err="1"/>
              <a:t>verano</a:t>
            </a:r>
            <a:r>
              <a:rPr lang="en-US" dirty="0"/>
              <a:t> (VPK) y </a:t>
            </a:r>
            <a:r>
              <a:rPr lang="en-US" dirty="0" err="1"/>
              <a:t>culminación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de </a:t>
            </a:r>
            <a:r>
              <a:rPr lang="en-US" dirty="0" err="1"/>
              <a:t>matrículas</a:t>
            </a:r>
            <a:r>
              <a:rPr lang="en-US" dirty="0"/>
              <a:t>.</a:t>
            </a:r>
          </a:p>
          <a:p>
            <a:r>
              <a:rPr lang="en-US" dirty="0" err="1"/>
              <a:t>Asistencia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verano</a:t>
            </a:r>
            <a:r>
              <a:rPr lang="en-US" dirty="0"/>
              <a:t> (VPK).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65CE43-C9D8-4590-BAB5-02266D10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841" y="2311060"/>
            <a:ext cx="4978602" cy="2745797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8222645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553AA5-53CD-4861-974A-B664096F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82587"/>
            <a:ext cx="12001500" cy="1325563"/>
          </a:xfrm>
        </p:spPr>
        <p:txBody>
          <a:bodyPr>
            <a:noAutofit/>
          </a:bodyPr>
          <a:lstStyle/>
          <a:p>
            <a:r>
              <a:rPr lang="en-US" sz="3200" b="1" dirty="0" err="1"/>
              <a:t>Funciones</a:t>
            </a:r>
            <a:r>
              <a:rPr lang="en-US" sz="3200" b="1" dirty="0"/>
              <a:t> que </a:t>
            </a:r>
            <a:r>
              <a:rPr lang="en-US" sz="3200" b="1" dirty="0" err="1"/>
              <a:t>los</a:t>
            </a:r>
            <a:r>
              <a:rPr lang="en-US" sz="3200" b="1" dirty="0"/>
              <a:t> </a:t>
            </a:r>
            <a:r>
              <a:rPr lang="en-US" sz="3200" b="1" dirty="0" err="1"/>
              <a:t>proveedores</a:t>
            </a:r>
            <a:r>
              <a:rPr lang="en-US" sz="3200" b="1" dirty="0"/>
              <a:t> de </a:t>
            </a:r>
            <a:r>
              <a:rPr lang="en-US" sz="3200" b="1" dirty="0">
                <a:solidFill>
                  <a:schemeClr val="accent5"/>
                </a:solidFill>
              </a:rPr>
              <a:t>SCHOOL READINESS</a:t>
            </a:r>
            <a:r>
              <a:rPr lang="en-US" sz="3200" b="1" dirty="0"/>
              <a:t> </a:t>
            </a:r>
            <a:r>
              <a:rPr lang="en-US" sz="3200" b="1" dirty="0" err="1"/>
              <a:t>pueden</a:t>
            </a:r>
            <a:r>
              <a:rPr lang="en-US" sz="3200" b="1" dirty="0"/>
              <a:t> </a:t>
            </a:r>
            <a:r>
              <a:rPr lang="en-US" sz="3200" b="1" dirty="0" err="1"/>
              <a:t>continuar</a:t>
            </a:r>
            <a:r>
              <a:rPr lang="en-US" sz="3200" b="1" dirty="0"/>
              <a:t> </a:t>
            </a:r>
            <a:r>
              <a:rPr lang="en-US" sz="3200" b="1" dirty="0" err="1"/>
              <a:t>usando</a:t>
            </a:r>
            <a:r>
              <a:rPr lang="en-US" sz="3200" b="1" dirty="0"/>
              <a:t> </a:t>
            </a:r>
            <a:r>
              <a:rPr lang="en-US" sz="3200" b="1" dirty="0" err="1"/>
              <a:t>en</a:t>
            </a:r>
            <a:r>
              <a:rPr lang="en-US" sz="3200" b="1" dirty="0"/>
              <a:t> el </a:t>
            </a:r>
            <a:r>
              <a:rPr lang="en-US" sz="3200" b="1" u="sng" dirty="0"/>
              <a:t>ELCHC Provider Portal</a:t>
            </a:r>
            <a:endParaRPr lang="en-US" sz="3200" b="1" dirty="0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2BEB595B-7F7E-4C40-A3F1-1ACC4C0A0B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651" y="1708150"/>
            <a:ext cx="7246023" cy="4300537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20150-1A75-480B-8F03-A3AC15DA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818" y="2296964"/>
            <a:ext cx="4978602" cy="2745797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59DE16B-B533-4F54-985F-8E06BBF41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856" y="2142735"/>
            <a:ext cx="6393522" cy="3684588"/>
          </a:xfrm>
        </p:spPr>
        <p:txBody>
          <a:bodyPr/>
          <a:lstStyle/>
          <a:p>
            <a:r>
              <a:rPr lang="en-US" sz="3200" dirty="0" err="1"/>
              <a:t>Recibir</a:t>
            </a:r>
            <a:r>
              <a:rPr lang="en-US" sz="3200" dirty="0"/>
              <a:t>/</a:t>
            </a:r>
            <a:r>
              <a:rPr lang="en-US" sz="3200" dirty="0" err="1"/>
              <a:t>enviar</a:t>
            </a:r>
            <a:r>
              <a:rPr lang="en-US" sz="3200" dirty="0"/>
              <a:t> </a:t>
            </a:r>
            <a:r>
              <a:rPr lang="en-US" sz="3200" dirty="0" err="1"/>
              <a:t>mensajes</a:t>
            </a:r>
            <a:r>
              <a:rPr lang="en-US" sz="3200" dirty="0"/>
              <a:t> al ELC.</a:t>
            </a:r>
          </a:p>
          <a:p>
            <a:r>
              <a:rPr lang="en-US" sz="3200" dirty="0"/>
              <a:t> </a:t>
            </a:r>
            <a:r>
              <a:rPr lang="en-US" sz="3200" dirty="0" err="1"/>
              <a:t>Adjuntar</a:t>
            </a:r>
            <a:r>
              <a:rPr lang="en-US" sz="3200" dirty="0"/>
              <a:t> </a:t>
            </a:r>
            <a:r>
              <a:rPr lang="en-US" sz="3200" dirty="0" err="1"/>
              <a:t>hojas</a:t>
            </a:r>
            <a:r>
              <a:rPr lang="en-US" sz="3200" dirty="0"/>
              <a:t> de Sign in/out.</a:t>
            </a:r>
          </a:p>
          <a:p>
            <a:r>
              <a:rPr lang="en-US" sz="3200" dirty="0"/>
              <a:t>ASQs</a:t>
            </a:r>
          </a:p>
          <a:p>
            <a:r>
              <a:rPr lang="en-US" sz="3200" dirty="0" err="1"/>
              <a:t>Enviar</a:t>
            </a:r>
            <a:r>
              <a:rPr lang="en-US" sz="3200" dirty="0"/>
              <a:t> la </a:t>
            </a:r>
            <a:r>
              <a:rPr lang="en-US" sz="3200" dirty="0" err="1"/>
              <a:t>asistencia</a:t>
            </a:r>
            <a:r>
              <a:rPr lang="en-US" sz="3200" dirty="0"/>
              <a:t> de School Readiness de </a:t>
            </a:r>
            <a:r>
              <a:rPr lang="en-US" sz="3200" dirty="0" err="1"/>
              <a:t>junio</a:t>
            </a:r>
            <a:r>
              <a:rPr lang="en-US" sz="32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9203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816D909-0FA7-4664-B685-80F73FD80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41" y="1540090"/>
            <a:ext cx="6062890" cy="4227907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3B0058-C19D-4228-BCC8-5E8F0CED4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971" y="2050745"/>
            <a:ext cx="4137556" cy="2698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7C1CF-C3E0-4E79-92EF-0DACF77D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11" y="316806"/>
            <a:ext cx="11772489" cy="132556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Funciones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proveedores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4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VPK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utilizarán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 Portal de OEL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154028-5613-413F-A602-119F30220069}"/>
              </a:ext>
            </a:extLst>
          </p:cNvPr>
          <p:cNvSpPr/>
          <p:nvPr/>
        </p:nvSpPr>
        <p:spPr>
          <a:xfrm>
            <a:off x="-5386" y="2050745"/>
            <a:ext cx="2351972" cy="11256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Ahora</a:t>
            </a:r>
            <a:endParaRPr lang="en-US" sz="20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76B9FF-716C-42EF-86B8-C08F653ED264}"/>
              </a:ext>
            </a:extLst>
          </p:cNvPr>
          <p:cNvSpPr/>
          <p:nvPr/>
        </p:nvSpPr>
        <p:spPr>
          <a:xfrm>
            <a:off x="2913104" y="2082295"/>
            <a:ext cx="1918200" cy="10940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1"/>
                </a:solidFill>
              </a:rPr>
              <a:t>Perfiles</a:t>
            </a:r>
            <a:r>
              <a:rPr lang="en-US" sz="2000" dirty="0">
                <a:solidFill>
                  <a:schemeClr val="accent1"/>
                </a:solidFill>
              </a:rPr>
              <a:t> de </a:t>
            </a:r>
            <a:r>
              <a:rPr lang="en-US" sz="2000" dirty="0" err="1">
                <a:solidFill>
                  <a:schemeClr val="accent1"/>
                </a:solidFill>
              </a:rPr>
              <a:t>Proveedores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8A651D-2EC8-4AAB-8AD4-9737C3E9BD7C}"/>
              </a:ext>
            </a:extLst>
          </p:cNvPr>
          <p:cNvSpPr/>
          <p:nvPr/>
        </p:nvSpPr>
        <p:spPr>
          <a:xfrm>
            <a:off x="0" y="3423530"/>
            <a:ext cx="2343971" cy="11256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Comenzando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julio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BEB53CE-DECB-4456-AD5E-199282A35DD8}"/>
              </a:ext>
            </a:extLst>
          </p:cNvPr>
          <p:cNvSpPr/>
          <p:nvPr/>
        </p:nvSpPr>
        <p:spPr>
          <a:xfrm>
            <a:off x="2435532" y="2450806"/>
            <a:ext cx="297996" cy="325513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AB368FD-8A3F-4638-8034-5AC55338006E}"/>
              </a:ext>
            </a:extLst>
          </p:cNvPr>
          <p:cNvSpPr/>
          <p:nvPr/>
        </p:nvSpPr>
        <p:spPr>
          <a:xfrm>
            <a:off x="2913103" y="3467692"/>
            <a:ext cx="1918201" cy="10844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1"/>
                </a:solidFill>
              </a:rPr>
              <a:t>Matriculas</a:t>
            </a:r>
            <a:r>
              <a:rPr lang="en-US" sz="2000" dirty="0">
                <a:solidFill>
                  <a:schemeClr val="accent1"/>
                </a:solidFill>
              </a:rPr>
              <a:t> de VPK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Fall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3BF1F61-37A3-4F5B-8914-2784F8B67712}"/>
              </a:ext>
            </a:extLst>
          </p:cNvPr>
          <p:cNvSpPr/>
          <p:nvPr/>
        </p:nvSpPr>
        <p:spPr>
          <a:xfrm>
            <a:off x="2432810" y="3851936"/>
            <a:ext cx="297996" cy="325513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5E0B152-3760-46D6-A36F-4D902CF23413}"/>
              </a:ext>
            </a:extLst>
          </p:cNvPr>
          <p:cNvSpPr/>
          <p:nvPr/>
        </p:nvSpPr>
        <p:spPr>
          <a:xfrm>
            <a:off x="4921639" y="2082295"/>
            <a:ext cx="1939880" cy="10940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1"/>
                </a:solidFill>
              </a:rPr>
              <a:t>Contratos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7864B5-CC0A-42E9-BB1A-58C4DCADC700}"/>
              </a:ext>
            </a:extLst>
          </p:cNvPr>
          <p:cNvSpPr/>
          <p:nvPr/>
        </p:nvSpPr>
        <p:spPr>
          <a:xfrm>
            <a:off x="-5387" y="4843413"/>
            <a:ext cx="2269323" cy="107853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Comenzando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agosto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2599D3C-F838-42A2-9434-57E2916DD021}"/>
              </a:ext>
            </a:extLst>
          </p:cNvPr>
          <p:cNvSpPr/>
          <p:nvPr/>
        </p:nvSpPr>
        <p:spPr>
          <a:xfrm>
            <a:off x="2913104" y="4843414"/>
            <a:ext cx="1918200" cy="10844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1"/>
                </a:solidFill>
              </a:rPr>
              <a:t>Asistencia</a:t>
            </a:r>
            <a:r>
              <a:rPr lang="en-US" sz="2000" dirty="0">
                <a:solidFill>
                  <a:schemeClr val="accent1"/>
                </a:solidFill>
              </a:rPr>
              <a:t> VPK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Fall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CDA2A006-98F2-47CF-86C1-5DAB11856DFA}"/>
              </a:ext>
            </a:extLst>
          </p:cNvPr>
          <p:cNvSpPr/>
          <p:nvPr/>
        </p:nvSpPr>
        <p:spPr>
          <a:xfrm>
            <a:off x="2439522" y="5206992"/>
            <a:ext cx="297996" cy="325513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E65F5ED-4619-44AC-A758-26CDBD9D89E2}"/>
              </a:ext>
            </a:extLst>
          </p:cNvPr>
          <p:cNvSpPr/>
          <p:nvPr/>
        </p:nvSpPr>
        <p:spPr>
          <a:xfrm>
            <a:off x="4921638" y="3464755"/>
            <a:ext cx="1939881" cy="10844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VPK Child Terminations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4954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1317</Words>
  <Application>Microsoft Office PowerPoint</Application>
  <PresentationFormat>Widescreen</PresentationFormat>
  <Paragraphs>162</Paragraphs>
  <Slides>29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inherit</vt:lpstr>
      <vt:lpstr>Open Sans</vt:lpstr>
      <vt:lpstr>Wingdings</vt:lpstr>
      <vt:lpstr>Office Theme</vt:lpstr>
      <vt:lpstr>Bienvenidos al Portal de Servicios de Proveedores Nuevas Actualizaciones Verano 2018   </vt:lpstr>
      <vt:lpstr>            Agenda</vt:lpstr>
      <vt:lpstr>Portal de Proveedores en OEL</vt:lpstr>
      <vt:lpstr>¿Qué es el Portal de OEL?</vt:lpstr>
      <vt:lpstr>PowerPoint Presentation</vt:lpstr>
      <vt:lpstr>PowerPoint Presentation</vt:lpstr>
      <vt:lpstr> Funciones que pueden seguir siendo usadas para VPK en el ELCHC Provider Portal</vt:lpstr>
      <vt:lpstr>Funciones que los proveedores de SCHOOL READINESS pueden continuar usando en el ELCHC Provider Portal</vt:lpstr>
      <vt:lpstr>Funciones que los proveedores de VPK utilizarán en el Portal de OEL</vt:lpstr>
      <vt:lpstr> Funciones que los proveedores de SCHOOL READINESS utilizaran en el Portal de OEL</vt:lpstr>
      <vt:lpstr>Matrículas para VPK / School Readiness</vt:lpstr>
      <vt:lpstr>Matrícula</vt:lpstr>
      <vt:lpstr>Para modificar Matrículas de VPK</vt:lpstr>
      <vt:lpstr>Para modificar Matrículas de VPK(cont.)</vt:lpstr>
      <vt:lpstr>Para modificar Matrículas de VPK(cont.)</vt:lpstr>
      <vt:lpstr>Matrículas de School Readiness</vt:lpstr>
      <vt:lpstr>OEL Portal Dashboard!</vt:lpstr>
      <vt:lpstr>Matrículas de School Readiness (cont.)</vt:lpstr>
      <vt:lpstr>Resumen de Información</vt:lpstr>
      <vt:lpstr>Asistencia de VPK / School Readiness </vt:lpstr>
      <vt:lpstr>Asistencia</vt:lpstr>
      <vt:lpstr>Asistencia de VPK</vt:lpstr>
      <vt:lpstr>Muestra de la Asistencia en el Portal de OEL (cont.)</vt:lpstr>
      <vt:lpstr>Asistencia de School Readiness</vt:lpstr>
      <vt:lpstr>Muestra de la Asistencia en el Portal de OEL (cont.)</vt:lpstr>
      <vt:lpstr>Asistencia de School Readiness Video</vt:lpstr>
      <vt:lpstr>Novedades para las familias en el Portal de OEL? </vt:lpstr>
      <vt:lpstr>Recursos y Asistencia</vt:lpstr>
      <vt:lpstr>GRACIAS POR PRESENCIA HOY!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OEL Portal Training:  New Features for July 2018</dc:title>
  <dc:creator>Megan Folts</dc:creator>
  <cp:lastModifiedBy>Megan Folts</cp:lastModifiedBy>
  <cp:revision>259</cp:revision>
  <dcterms:created xsi:type="dcterms:W3CDTF">2018-05-30T13:25:13Z</dcterms:created>
  <dcterms:modified xsi:type="dcterms:W3CDTF">2018-06-29T15:04:24Z</dcterms:modified>
</cp:coreProperties>
</file>